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1" r:id="rId1"/>
  </p:sldMasterIdLst>
  <p:notesMasterIdLst>
    <p:notesMasterId r:id="rId36"/>
  </p:notesMasterIdLst>
  <p:sldIdLst>
    <p:sldId id="256" r:id="rId2"/>
    <p:sldId id="257" r:id="rId3"/>
    <p:sldId id="258" r:id="rId4"/>
    <p:sldId id="312" r:id="rId5"/>
    <p:sldId id="264" r:id="rId6"/>
    <p:sldId id="259" r:id="rId7"/>
    <p:sldId id="288" r:id="rId8"/>
    <p:sldId id="286" r:id="rId9"/>
    <p:sldId id="290" r:id="rId10"/>
    <p:sldId id="296" r:id="rId11"/>
    <p:sldId id="297" r:id="rId12"/>
    <p:sldId id="294" r:id="rId13"/>
    <p:sldId id="289" r:id="rId14"/>
    <p:sldId id="267" r:id="rId15"/>
    <p:sldId id="291" r:id="rId16"/>
    <p:sldId id="311" r:id="rId17"/>
    <p:sldId id="292" r:id="rId18"/>
    <p:sldId id="293" r:id="rId19"/>
    <p:sldId id="300" r:id="rId20"/>
    <p:sldId id="295" r:id="rId21"/>
    <p:sldId id="298" r:id="rId22"/>
    <p:sldId id="299" r:id="rId23"/>
    <p:sldId id="301" r:id="rId24"/>
    <p:sldId id="303" r:id="rId25"/>
    <p:sldId id="302" r:id="rId26"/>
    <p:sldId id="313" r:id="rId27"/>
    <p:sldId id="305" r:id="rId28"/>
    <p:sldId id="306" r:id="rId29"/>
    <p:sldId id="307" r:id="rId30"/>
    <p:sldId id="308" r:id="rId31"/>
    <p:sldId id="310" r:id="rId32"/>
    <p:sldId id="309" r:id="rId33"/>
    <p:sldId id="281" r:id="rId34"/>
    <p:sldId id="283" r:id="rId35"/>
  </p:sldIdLst>
  <p:sldSz cx="9144000" cy="5143500" type="screen16x9"/>
  <p:notesSz cx="6858000" cy="9144000"/>
  <p:embeddedFontLst>
    <p:embeddedFont>
      <p:font typeface="Anaheim" panose="020B0604020202020204" charset="0"/>
      <p:regular r:id="rId37"/>
      <p:bold r:id="rId38"/>
    </p:embeddedFont>
    <p:embeddedFont>
      <p:font typeface="Bahnschrift SemiLight Condensed" panose="020B0502040204020203" pitchFamily="34" charset="0"/>
      <p:regular r:id="rId39"/>
    </p:embeddedFont>
    <p:embeddedFont>
      <p:font typeface="Lato" panose="020F0502020204030203" pitchFamily="34" charset="0"/>
      <p:regular r:id="rId40"/>
      <p:bold r:id="rId41"/>
      <p:italic r:id="rId42"/>
      <p:boldItalic r:id="rId43"/>
    </p:embeddedFont>
    <p:embeddedFont>
      <p:font typeface="Nunito Light" pitchFamily="2" charset="0"/>
      <p:regular r:id="rId44"/>
      <p:italic r:id="rId45"/>
    </p:embeddedFont>
    <p:embeddedFont>
      <p:font typeface="Open Sans" panose="020B0606030504020204" pitchFamily="34" charset="0"/>
      <p:regular r:id="rId46"/>
      <p:bold r:id="rId47"/>
      <p:italic r:id="rId48"/>
      <p:boldItalic r:id="rId49"/>
    </p:embeddedFont>
    <p:embeddedFont>
      <p:font typeface="Poppins" panose="00000500000000000000" pitchFamily="2" charset="0"/>
      <p:regular r:id="rId50"/>
      <p:bold r:id="rId51"/>
      <p:italic r:id="rId52"/>
      <p:boldItalic r:id="rId53"/>
    </p:embeddedFont>
    <p:embeddedFont>
      <p:font typeface="Poppins Medium" panose="00000600000000000000" pitchFamily="2" charset="0"/>
      <p:regular r:id="rId54"/>
      <p:bold r:id="rId55"/>
      <p:italic r:id="rId56"/>
      <p:boldItalic r:id="rId57"/>
    </p:embeddedFont>
    <p:embeddedFont>
      <p:font typeface="Roboto" panose="02000000000000000000" pitchFamily="2" charset="0"/>
      <p:regular r:id="rId58"/>
      <p:bold r:id="rId59"/>
      <p:italic r:id="rId60"/>
      <p:boldItalic r:id="rId61"/>
    </p:embeddedFont>
    <p:embeddedFont>
      <p:font typeface="Roboto Mono" panose="00000009000000000000" pitchFamily="49" charset="0"/>
      <p:regular r:id="rId62"/>
      <p:bold r:id="rId63"/>
      <p:italic r:id="rId64"/>
      <p:boldItalic r:id="rId65"/>
    </p:embeddedFont>
    <p:embeddedFont>
      <p:font typeface="Roboto Mono Medium" panose="00000009000000000000" pitchFamily="49" charset="0"/>
      <p:regular r:id="rId66"/>
      <p:bold r:id="rId67"/>
      <p:italic r:id="rId68"/>
      <p:boldItalic r:id="rId6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4E11350-E59A-474B-BBC2-550DA754A74B}">
  <a:tblStyle styleId="{84E11350-E59A-474B-BBC2-550DA754A74B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330" autoAdjust="0"/>
    <p:restoredTop sz="94660"/>
  </p:normalViewPr>
  <p:slideViewPr>
    <p:cSldViewPr snapToGrid="0">
      <p:cViewPr varScale="1">
        <p:scale>
          <a:sx n="125" d="100"/>
          <a:sy n="125" d="100"/>
        </p:scale>
        <p:origin x="11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font" Target="fonts/font6.fntdata"/><Relationship Id="rId47" Type="http://schemas.openxmlformats.org/officeDocument/2006/relationships/font" Target="fonts/font11.fntdata"/><Relationship Id="rId63" Type="http://schemas.openxmlformats.org/officeDocument/2006/relationships/font" Target="fonts/font27.fntdata"/><Relationship Id="rId68" Type="http://schemas.openxmlformats.org/officeDocument/2006/relationships/font" Target="fonts/font3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font" Target="fonts/font9.fntdata"/><Relationship Id="rId53" Type="http://schemas.openxmlformats.org/officeDocument/2006/relationships/font" Target="fonts/font17.fntdata"/><Relationship Id="rId58" Type="http://schemas.openxmlformats.org/officeDocument/2006/relationships/font" Target="fonts/font22.fntdata"/><Relationship Id="rId66" Type="http://schemas.openxmlformats.org/officeDocument/2006/relationships/font" Target="fonts/font30.fntdata"/><Relationship Id="rId5" Type="http://schemas.openxmlformats.org/officeDocument/2006/relationships/slide" Target="slides/slide4.xml"/><Relationship Id="rId61" Type="http://schemas.openxmlformats.org/officeDocument/2006/relationships/font" Target="fonts/font25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7.fntdata"/><Relationship Id="rId48" Type="http://schemas.openxmlformats.org/officeDocument/2006/relationships/font" Target="fonts/font12.fntdata"/><Relationship Id="rId56" Type="http://schemas.openxmlformats.org/officeDocument/2006/relationships/font" Target="fonts/font20.fntdata"/><Relationship Id="rId64" Type="http://schemas.openxmlformats.org/officeDocument/2006/relationships/font" Target="fonts/font28.fntdata"/><Relationship Id="rId69" Type="http://schemas.openxmlformats.org/officeDocument/2006/relationships/font" Target="fonts/font33.fntdata"/><Relationship Id="rId8" Type="http://schemas.openxmlformats.org/officeDocument/2006/relationships/slide" Target="slides/slide7.xml"/><Relationship Id="rId51" Type="http://schemas.openxmlformats.org/officeDocument/2006/relationships/font" Target="fonts/font15.fntdata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46" Type="http://schemas.openxmlformats.org/officeDocument/2006/relationships/font" Target="fonts/font10.fntdata"/><Relationship Id="rId59" Type="http://schemas.openxmlformats.org/officeDocument/2006/relationships/font" Target="fonts/font23.fntdata"/><Relationship Id="rId67" Type="http://schemas.openxmlformats.org/officeDocument/2006/relationships/font" Target="fonts/font31.fntdata"/><Relationship Id="rId20" Type="http://schemas.openxmlformats.org/officeDocument/2006/relationships/slide" Target="slides/slide19.xml"/><Relationship Id="rId41" Type="http://schemas.openxmlformats.org/officeDocument/2006/relationships/font" Target="fonts/font5.fntdata"/><Relationship Id="rId54" Type="http://schemas.openxmlformats.org/officeDocument/2006/relationships/font" Target="fonts/font18.fntdata"/><Relationship Id="rId62" Type="http://schemas.openxmlformats.org/officeDocument/2006/relationships/font" Target="fonts/font26.fntdata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49" Type="http://schemas.openxmlformats.org/officeDocument/2006/relationships/font" Target="fonts/font13.fntdata"/><Relationship Id="rId57" Type="http://schemas.openxmlformats.org/officeDocument/2006/relationships/font" Target="fonts/font21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8.fntdata"/><Relationship Id="rId52" Type="http://schemas.openxmlformats.org/officeDocument/2006/relationships/font" Target="fonts/font16.fntdata"/><Relationship Id="rId60" Type="http://schemas.openxmlformats.org/officeDocument/2006/relationships/font" Target="fonts/font24.fntdata"/><Relationship Id="rId65" Type="http://schemas.openxmlformats.org/officeDocument/2006/relationships/font" Target="fonts/font29.fntdata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font" Target="fonts/font3.fntdata"/><Relationship Id="rId34" Type="http://schemas.openxmlformats.org/officeDocument/2006/relationships/slide" Target="slides/slide33.xml"/><Relationship Id="rId50" Type="http://schemas.openxmlformats.org/officeDocument/2006/relationships/font" Target="fonts/font14.fntdata"/><Relationship Id="rId55" Type="http://schemas.openxmlformats.org/officeDocument/2006/relationships/font" Target="fonts/font19.fntdata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صورة الشريحة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عنصر نائب للملاحظا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13659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>
          <a:extLst>
            <a:ext uri="{FF2B5EF4-FFF2-40B4-BE49-F238E27FC236}">
              <a16:creationId xmlns:a16="http://schemas.microsoft.com/office/drawing/2014/main" id="{20E3FB21-6694-7C2C-F98D-B2833A993A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3168a8debd5_0_34:notes">
            <a:extLst>
              <a:ext uri="{FF2B5EF4-FFF2-40B4-BE49-F238E27FC236}">
                <a16:creationId xmlns:a16="http://schemas.microsoft.com/office/drawing/2014/main" id="{5A1B1FBC-FDB2-CC28-E576-2194DA80556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2" name="Google Shape;152;g3168a8debd5_0_34:notes">
            <a:extLst>
              <a:ext uri="{FF2B5EF4-FFF2-40B4-BE49-F238E27FC236}">
                <a16:creationId xmlns:a16="http://schemas.microsoft.com/office/drawing/2014/main" id="{E277FB41-AEF0-0F35-8566-3FF78D2A40A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45805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0" name="Google Shape;280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0" name="Google Shape;300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3" name="Google Shape;9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8" name="Google Shape;10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>
          <a:extLst>
            <a:ext uri="{FF2B5EF4-FFF2-40B4-BE49-F238E27FC236}">
              <a16:creationId xmlns:a16="http://schemas.microsoft.com/office/drawing/2014/main" id="{9DD875E2-32A3-FB67-91A7-2A61368A55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>
            <a:extLst>
              <a:ext uri="{FF2B5EF4-FFF2-40B4-BE49-F238E27FC236}">
                <a16:creationId xmlns:a16="http://schemas.microsoft.com/office/drawing/2014/main" id="{E90A23FC-2ADF-EA2A-4466-2085EE9E34C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3" name="Google Shape;93;p2:notes">
            <a:extLst>
              <a:ext uri="{FF2B5EF4-FFF2-40B4-BE49-F238E27FC236}">
                <a16:creationId xmlns:a16="http://schemas.microsoft.com/office/drawing/2014/main" id="{45410D67-597A-03BD-32F9-292AC63280D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04494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3168a8debd5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2" name="Google Shape;152;g3168a8debd5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6" name="Google Shape;11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>
          <a:extLst>
            <a:ext uri="{FF2B5EF4-FFF2-40B4-BE49-F238E27FC236}">
              <a16:creationId xmlns:a16="http://schemas.microsoft.com/office/drawing/2014/main" id="{F81F8E12-39CE-5278-93B8-940E7B9FF2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3168a8debd5_0_34:notes">
            <a:extLst>
              <a:ext uri="{FF2B5EF4-FFF2-40B4-BE49-F238E27FC236}">
                <a16:creationId xmlns:a16="http://schemas.microsoft.com/office/drawing/2014/main" id="{D4774806-893A-0367-4D89-2E0CE51D5D7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2" name="Google Shape;152;g3168a8debd5_0_34:notes">
            <a:extLst>
              <a:ext uri="{FF2B5EF4-FFF2-40B4-BE49-F238E27FC236}">
                <a16:creationId xmlns:a16="http://schemas.microsoft.com/office/drawing/2014/main" id="{4EA25FFF-FACF-8E0F-F7BA-8D2D304E663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77074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168a8debd5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3168a8debd5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>
          <a:extLst>
            <a:ext uri="{FF2B5EF4-FFF2-40B4-BE49-F238E27FC236}">
              <a16:creationId xmlns:a16="http://schemas.microsoft.com/office/drawing/2014/main" id="{A86B825A-1665-6786-6F23-EA8F80C154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3168a8debd5_0_34:notes">
            <a:extLst>
              <a:ext uri="{FF2B5EF4-FFF2-40B4-BE49-F238E27FC236}">
                <a16:creationId xmlns:a16="http://schemas.microsoft.com/office/drawing/2014/main" id="{02ED7324-C431-C964-E5C9-53A4B9B75EF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2" name="Google Shape;152;g3168a8debd5_0_34:notes">
            <a:extLst>
              <a:ext uri="{FF2B5EF4-FFF2-40B4-BE49-F238E27FC236}">
                <a16:creationId xmlns:a16="http://schemas.microsoft.com/office/drawing/2014/main" id="{8FC32A69-9519-E330-2903-5BEB0120B20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31125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- Blue">
  <p:cSld name="Title - Blu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title"/>
          </p:nvPr>
        </p:nvSpPr>
        <p:spPr>
          <a:xfrm>
            <a:off x="910472" y="1692675"/>
            <a:ext cx="5366400" cy="653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223600" y="3036047"/>
            <a:ext cx="3955500" cy="300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989381" y="864909"/>
            <a:ext cx="2352900" cy="276300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bg>
      <p:bgPr>
        <a:solidFill>
          <a:schemeClr val="dk2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3"/>
          <p:cNvSpPr/>
          <p:nvPr/>
        </p:nvSpPr>
        <p:spPr>
          <a:xfrm>
            <a:off x="125400" y="166650"/>
            <a:ext cx="8893200" cy="4810200"/>
          </a:xfrm>
          <a:prstGeom prst="rect">
            <a:avLst/>
          </a:prstGeom>
          <a:solidFill>
            <a:schemeClr val="accent3"/>
          </a:solidFill>
          <a:ln>
            <a:noFill/>
          </a:ln>
          <a:effectLst>
            <a:outerShdw blurRad="57150" dist="47625" dir="3000000" algn="bl" rotWithShape="0">
              <a:srgbClr val="000000">
                <a:alpha val="24705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bg>
      <p:bgPr>
        <a:solidFill>
          <a:schemeClr val="accent3"/>
        </a:solid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4"/>
          <p:cNvSpPr/>
          <p:nvPr/>
        </p:nvSpPr>
        <p:spPr>
          <a:xfrm>
            <a:off x="125400" y="166650"/>
            <a:ext cx="8893200" cy="4810200"/>
          </a:xfrm>
          <a:prstGeom prst="rect">
            <a:avLst/>
          </a:prstGeom>
          <a:solidFill>
            <a:schemeClr val="dk2"/>
          </a:solidFill>
          <a:ln>
            <a:noFill/>
          </a:ln>
          <a:effectLst>
            <a:outerShdw blurRad="57150" dist="47625" dir="3000000" algn="bl" rotWithShape="0">
              <a:srgbClr val="000000">
                <a:alpha val="24705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>
            <a:off x="125400" y="166650"/>
            <a:ext cx="8893200" cy="4810200"/>
          </a:xfrm>
          <a:prstGeom prst="rect">
            <a:avLst/>
          </a:prstGeom>
          <a:solidFill>
            <a:schemeClr val="dk2"/>
          </a:solidFill>
          <a:ln>
            <a:noFill/>
          </a:ln>
          <a:effectLst>
            <a:outerShdw blurRad="57150" dist="47625" dir="3000000" algn="bl" rotWithShape="0">
              <a:srgbClr val="000000">
                <a:alpha val="24705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720000" y="2200942"/>
            <a:ext cx="2305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2"/>
          </p:nvPr>
        </p:nvSpPr>
        <p:spPr>
          <a:xfrm>
            <a:off x="3419271" y="2200942"/>
            <a:ext cx="2305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3"/>
          </p:nvPr>
        </p:nvSpPr>
        <p:spPr>
          <a:xfrm>
            <a:off x="720000" y="3956852"/>
            <a:ext cx="2305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4"/>
          </p:nvPr>
        </p:nvSpPr>
        <p:spPr>
          <a:xfrm>
            <a:off x="3419271" y="3956852"/>
            <a:ext cx="2305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5"/>
          </p:nvPr>
        </p:nvSpPr>
        <p:spPr>
          <a:xfrm>
            <a:off x="6118549" y="2200942"/>
            <a:ext cx="2305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ubTitle" idx="6"/>
          </p:nvPr>
        </p:nvSpPr>
        <p:spPr>
          <a:xfrm>
            <a:off x="6118549" y="3956852"/>
            <a:ext cx="2305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title" idx="7"/>
          </p:nvPr>
        </p:nvSpPr>
        <p:spPr>
          <a:xfrm>
            <a:off x="1505400" y="1381929"/>
            <a:ext cx="734700" cy="447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title" idx="8"/>
          </p:nvPr>
        </p:nvSpPr>
        <p:spPr>
          <a:xfrm>
            <a:off x="1505400" y="3137854"/>
            <a:ext cx="734700" cy="447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title" idx="9"/>
          </p:nvPr>
        </p:nvSpPr>
        <p:spPr>
          <a:xfrm>
            <a:off x="4204671" y="1381929"/>
            <a:ext cx="734700" cy="447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title" idx="13"/>
          </p:nvPr>
        </p:nvSpPr>
        <p:spPr>
          <a:xfrm>
            <a:off x="4204671" y="3137854"/>
            <a:ext cx="734700" cy="447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title" idx="14"/>
          </p:nvPr>
        </p:nvSpPr>
        <p:spPr>
          <a:xfrm>
            <a:off x="6903949" y="1381929"/>
            <a:ext cx="734700" cy="447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title" idx="15"/>
          </p:nvPr>
        </p:nvSpPr>
        <p:spPr>
          <a:xfrm>
            <a:off x="6903949" y="3137854"/>
            <a:ext cx="734700" cy="447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subTitle" idx="16"/>
          </p:nvPr>
        </p:nvSpPr>
        <p:spPr>
          <a:xfrm>
            <a:off x="720000" y="1905738"/>
            <a:ext cx="23055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0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subTitle" idx="17"/>
          </p:nvPr>
        </p:nvSpPr>
        <p:spPr>
          <a:xfrm>
            <a:off x="3419271" y="1905738"/>
            <a:ext cx="23055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0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subTitle" idx="18"/>
          </p:nvPr>
        </p:nvSpPr>
        <p:spPr>
          <a:xfrm>
            <a:off x="6118550" y="1905738"/>
            <a:ext cx="23055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0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subTitle" idx="19"/>
          </p:nvPr>
        </p:nvSpPr>
        <p:spPr>
          <a:xfrm>
            <a:off x="720000" y="3661650"/>
            <a:ext cx="23055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0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31" name="Google Shape;31;p3"/>
          <p:cNvSpPr txBox="1">
            <a:spLocks noGrp="1"/>
          </p:cNvSpPr>
          <p:nvPr>
            <p:ph type="subTitle" idx="20"/>
          </p:nvPr>
        </p:nvSpPr>
        <p:spPr>
          <a:xfrm>
            <a:off x="3419271" y="3661650"/>
            <a:ext cx="23055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0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32" name="Google Shape;32;p3"/>
          <p:cNvSpPr txBox="1">
            <a:spLocks noGrp="1"/>
          </p:cNvSpPr>
          <p:nvPr>
            <p:ph type="subTitle" idx="21"/>
          </p:nvPr>
        </p:nvSpPr>
        <p:spPr>
          <a:xfrm>
            <a:off x="6118550" y="3661650"/>
            <a:ext cx="23055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0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4"/>
          <p:cNvSpPr/>
          <p:nvPr/>
        </p:nvSpPr>
        <p:spPr>
          <a:xfrm>
            <a:off x="125400" y="166650"/>
            <a:ext cx="8893200" cy="4810200"/>
          </a:xfrm>
          <a:prstGeom prst="rect">
            <a:avLst/>
          </a:prstGeom>
          <a:solidFill>
            <a:schemeClr val="dk2"/>
          </a:solidFill>
          <a:ln>
            <a:noFill/>
          </a:ln>
          <a:effectLst>
            <a:outerShdw blurRad="57150" dist="47625" dir="3000000" algn="bl" rotWithShape="0">
              <a:srgbClr val="000000">
                <a:alpha val="24705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5" name="Google Shape;35;p4"/>
          <p:cNvSpPr txBox="1">
            <a:spLocks noGrp="1"/>
          </p:cNvSpPr>
          <p:nvPr>
            <p:ph type="title"/>
          </p:nvPr>
        </p:nvSpPr>
        <p:spPr>
          <a:xfrm>
            <a:off x="713225" y="2397750"/>
            <a:ext cx="3858900" cy="9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title" idx="2"/>
          </p:nvPr>
        </p:nvSpPr>
        <p:spPr>
          <a:xfrm>
            <a:off x="713225" y="1378650"/>
            <a:ext cx="1080300" cy="915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subTitle" idx="1"/>
          </p:nvPr>
        </p:nvSpPr>
        <p:spPr>
          <a:xfrm>
            <a:off x="713225" y="3389850"/>
            <a:ext cx="3858900" cy="426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/>
          <p:nvPr/>
        </p:nvSpPr>
        <p:spPr>
          <a:xfrm>
            <a:off x="125400" y="166650"/>
            <a:ext cx="8893200" cy="4810200"/>
          </a:xfrm>
          <a:prstGeom prst="rect">
            <a:avLst/>
          </a:prstGeom>
          <a:solidFill>
            <a:schemeClr val="dk2"/>
          </a:solidFill>
          <a:ln>
            <a:noFill/>
          </a:ln>
          <a:effectLst>
            <a:outerShdw blurRad="57150" dist="47625" dir="3000000" algn="bl" rotWithShape="0">
              <a:srgbClr val="000000">
                <a:alpha val="24705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0" name="Google Shape;40;p5"/>
          <p:cNvSpPr txBox="1">
            <a:spLocks noGrp="1"/>
          </p:cNvSpPr>
          <p:nvPr>
            <p:ph type="title"/>
          </p:nvPr>
        </p:nvSpPr>
        <p:spPr>
          <a:xfrm>
            <a:off x="720000" y="521225"/>
            <a:ext cx="7710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subTitle" idx="1"/>
          </p:nvPr>
        </p:nvSpPr>
        <p:spPr>
          <a:xfrm>
            <a:off x="720000" y="1639025"/>
            <a:ext cx="3852000" cy="24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4_1_1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125400" y="166650"/>
            <a:ext cx="8893200" cy="4810200"/>
          </a:xfrm>
          <a:prstGeom prst="rect">
            <a:avLst/>
          </a:prstGeom>
          <a:solidFill>
            <a:schemeClr val="dk2"/>
          </a:solidFill>
          <a:ln>
            <a:noFill/>
          </a:ln>
          <a:effectLst>
            <a:outerShdw blurRad="57150" dist="47625" dir="3000000" algn="bl" rotWithShape="0">
              <a:srgbClr val="000000">
                <a:alpha val="24705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9" name="Google Shape;49;p7"/>
          <p:cNvSpPr txBox="1">
            <a:spLocks noGrp="1"/>
          </p:cNvSpPr>
          <p:nvPr>
            <p:ph type="subTitle" idx="1"/>
          </p:nvPr>
        </p:nvSpPr>
        <p:spPr>
          <a:xfrm>
            <a:off x="720000" y="1278850"/>
            <a:ext cx="7704000" cy="332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/>
          <p:nvPr/>
        </p:nvSpPr>
        <p:spPr>
          <a:xfrm>
            <a:off x="125400" y="166650"/>
            <a:ext cx="8893200" cy="4810200"/>
          </a:xfrm>
          <a:prstGeom prst="rect">
            <a:avLst/>
          </a:prstGeom>
          <a:solidFill>
            <a:schemeClr val="dk2"/>
          </a:solidFill>
          <a:ln>
            <a:noFill/>
          </a:ln>
          <a:effectLst>
            <a:outerShdw blurRad="57150" dist="47625" dir="3000000" algn="bl" rotWithShape="0">
              <a:srgbClr val="000000">
                <a:alpha val="24705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6" name="Google Shape;56;p9"/>
          <p:cNvSpPr txBox="1">
            <a:spLocks noGrp="1"/>
          </p:cNvSpPr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subTitle" idx="1"/>
          </p:nvPr>
        </p:nvSpPr>
        <p:spPr>
          <a:xfrm>
            <a:off x="937625" y="2889420"/>
            <a:ext cx="2175300" cy="10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subTitle" idx="2"/>
          </p:nvPr>
        </p:nvSpPr>
        <p:spPr>
          <a:xfrm>
            <a:off x="3484347" y="2889420"/>
            <a:ext cx="2175300" cy="10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subTitle" idx="3"/>
          </p:nvPr>
        </p:nvSpPr>
        <p:spPr>
          <a:xfrm>
            <a:off x="6031075" y="2889420"/>
            <a:ext cx="2175300" cy="10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ubTitle" idx="4"/>
          </p:nvPr>
        </p:nvSpPr>
        <p:spPr>
          <a:xfrm>
            <a:off x="937625" y="2518025"/>
            <a:ext cx="21753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0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subTitle" idx="5"/>
          </p:nvPr>
        </p:nvSpPr>
        <p:spPr>
          <a:xfrm>
            <a:off x="3484350" y="2518025"/>
            <a:ext cx="21753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0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subTitle" idx="6"/>
          </p:nvPr>
        </p:nvSpPr>
        <p:spPr>
          <a:xfrm>
            <a:off x="6031075" y="2518025"/>
            <a:ext cx="21753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0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0"/>
          <p:cNvSpPr/>
          <p:nvPr/>
        </p:nvSpPr>
        <p:spPr>
          <a:xfrm>
            <a:off x="125400" y="166650"/>
            <a:ext cx="8893200" cy="4810200"/>
          </a:xfrm>
          <a:prstGeom prst="rect">
            <a:avLst/>
          </a:prstGeom>
          <a:solidFill>
            <a:schemeClr val="dk2"/>
          </a:solidFill>
          <a:ln>
            <a:noFill/>
          </a:ln>
          <a:effectLst>
            <a:outerShdw blurRad="57150" dist="47625" dir="3000000" algn="bl" rotWithShape="0">
              <a:srgbClr val="000000">
                <a:alpha val="24705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5" name="Google Shape;65;p10"/>
          <p:cNvSpPr txBox="1">
            <a:spLocks noGrp="1"/>
          </p:cNvSpPr>
          <p:nvPr>
            <p:ph type="title"/>
          </p:nvPr>
        </p:nvSpPr>
        <p:spPr>
          <a:xfrm>
            <a:off x="4571971" y="3172500"/>
            <a:ext cx="3858900" cy="6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60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subTitle" idx="1"/>
          </p:nvPr>
        </p:nvSpPr>
        <p:spPr>
          <a:xfrm>
            <a:off x="1739563" y="1309188"/>
            <a:ext cx="6691200" cy="18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1"/>
          <p:cNvSpPr/>
          <p:nvPr/>
        </p:nvSpPr>
        <p:spPr>
          <a:xfrm>
            <a:off x="125400" y="166650"/>
            <a:ext cx="8893200" cy="4810200"/>
          </a:xfrm>
          <a:prstGeom prst="rect">
            <a:avLst/>
          </a:prstGeom>
          <a:solidFill>
            <a:schemeClr val="dk2"/>
          </a:solidFill>
          <a:ln>
            <a:noFill/>
          </a:ln>
          <a:effectLst>
            <a:outerShdw blurRad="57150" dist="47625" dir="3000000" algn="bl" rotWithShape="0">
              <a:srgbClr val="000000">
                <a:alpha val="24705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4647350" y="1568700"/>
            <a:ext cx="3716100" cy="10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subTitle" idx="1"/>
          </p:nvPr>
        </p:nvSpPr>
        <p:spPr>
          <a:xfrm>
            <a:off x="4647350" y="2632200"/>
            <a:ext cx="3716100" cy="94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212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228675"/>
            <a:ext cx="7717500" cy="33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3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drive.google.com/file/d/1_mUxgmsM0ktojCl_OnfYxCCVhkILl-3J/view?usp=sharing" TargetMode="Externa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0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 txBox="1">
            <a:spLocks noGrp="1"/>
          </p:cNvSpPr>
          <p:nvPr>
            <p:ph type="title"/>
          </p:nvPr>
        </p:nvSpPr>
        <p:spPr>
          <a:xfrm>
            <a:off x="1518150" y="1906749"/>
            <a:ext cx="5366400" cy="5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sz="2900" dirty="0"/>
              <a:t>Practice</a:t>
            </a:r>
            <a:endParaRPr sz="2900" dirty="0"/>
          </a:p>
        </p:txBody>
      </p:sp>
      <p:sp>
        <p:nvSpPr>
          <p:cNvPr id="81" name="Google Shape;81;p15"/>
          <p:cNvSpPr txBox="1">
            <a:spLocks noGrp="1"/>
          </p:cNvSpPr>
          <p:nvPr>
            <p:ph type="subTitle" idx="1"/>
          </p:nvPr>
        </p:nvSpPr>
        <p:spPr>
          <a:xfrm>
            <a:off x="1518150" y="2557665"/>
            <a:ext cx="3955500" cy="3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91F5B"/>
              </a:buClr>
              <a:buSzPts val="1400"/>
              <a:buFont typeface="Lato"/>
              <a:buNone/>
            </a:pPr>
            <a:r>
              <a:rPr lang="en" sz="1800" b="1" dirty="0">
                <a:solidFill>
                  <a:srgbClr val="091F5B"/>
                </a:solidFill>
                <a:latin typeface="Lato"/>
                <a:ea typeface="Lato"/>
                <a:cs typeface="Lato"/>
                <a:sym typeface="Lato"/>
              </a:rPr>
              <a:t>C++ &amp; Problem-solving</a:t>
            </a:r>
            <a:r>
              <a:rPr lang="en" sz="1800" b="1" i="0" u="none" strike="noStrike" cap="none" dirty="0">
                <a:solidFill>
                  <a:srgbClr val="091F5B"/>
                </a:solidFill>
                <a:latin typeface="Lato"/>
                <a:ea typeface="Lato"/>
                <a:cs typeface="Lato"/>
                <a:sym typeface="Lato"/>
              </a:rPr>
              <a:t>  Course </a:t>
            </a:r>
            <a:endParaRPr dirty="0"/>
          </a:p>
        </p:txBody>
      </p:sp>
      <p:sp>
        <p:nvSpPr>
          <p:cNvPr id="82" name="Google Shape;82;p15"/>
          <p:cNvSpPr txBox="1"/>
          <p:nvPr/>
        </p:nvSpPr>
        <p:spPr>
          <a:xfrm>
            <a:off x="1518150" y="3034687"/>
            <a:ext cx="3955500" cy="3169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91F5B"/>
              </a:buClr>
              <a:buSzPts val="1400"/>
              <a:buFont typeface="Lato"/>
              <a:buNone/>
            </a:pPr>
            <a:r>
              <a:rPr lang="en" b="1" dirty="0">
                <a:solidFill>
                  <a:srgbClr val="303030"/>
                </a:solidFill>
                <a:latin typeface="Lato"/>
                <a:ea typeface="Lato"/>
                <a:cs typeface="Lato"/>
                <a:sym typeface="Lato"/>
              </a:rPr>
              <a:t>25-11</a:t>
            </a:r>
            <a:r>
              <a:rPr lang="en" sz="1400" b="1" i="0" u="none" strike="noStrike" cap="none" dirty="0">
                <a:solidFill>
                  <a:srgbClr val="303030"/>
                </a:solidFill>
                <a:latin typeface="Lato"/>
                <a:ea typeface="Lato"/>
                <a:cs typeface="Lato"/>
                <a:sym typeface="Lato"/>
              </a:rPr>
              <a:t>–2024</a:t>
            </a:r>
            <a:endParaRPr dirty="0"/>
          </a:p>
        </p:txBody>
      </p:sp>
      <p:sp>
        <p:nvSpPr>
          <p:cNvPr id="83" name="Google Shape;83;p15"/>
          <p:cNvSpPr/>
          <p:nvPr/>
        </p:nvSpPr>
        <p:spPr>
          <a:xfrm>
            <a:off x="0" y="1"/>
            <a:ext cx="7513566" cy="142874"/>
          </a:xfrm>
          <a:prstGeom prst="rect">
            <a:avLst/>
          </a:prstGeom>
          <a:solidFill>
            <a:srgbClr val="4285F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4" name="Google Shape;84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 flipH="1">
            <a:off x="0" y="0"/>
            <a:ext cx="362001" cy="1305107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5"/>
          <p:cNvPicPr preferRelativeResize="0"/>
          <p:nvPr/>
        </p:nvPicPr>
        <p:blipFill rotWithShape="1">
          <a:blip r:embed="rId4">
            <a:alphaModFix/>
          </a:blip>
          <a:srcRect l="1172" t="6262"/>
          <a:stretch/>
        </p:blipFill>
        <p:spPr>
          <a:xfrm>
            <a:off x="362002" y="54143"/>
            <a:ext cx="5366401" cy="142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5"/>
          <p:cNvPicPr preferRelativeResize="0"/>
          <p:nvPr/>
        </p:nvPicPr>
        <p:blipFill rotWithShape="1">
          <a:blip r:embed="rId4">
            <a:alphaModFix/>
          </a:blip>
          <a:srcRect l="1172" t="6262" r="65478"/>
          <a:stretch/>
        </p:blipFill>
        <p:spPr>
          <a:xfrm>
            <a:off x="5702732" y="54143"/>
            <a:ext cx="1810834" cy="142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5"/>
          <p:cNvPicPr preferRelativeResize="0"/>
          <p:nvPr/>
        </p:nvPicPr>
        <p:blipFill rotWithShape="1">
          <a:blip r:embed="rId5">
            <a:alphaModFix/>
          </a:blip>
          <a:srcRect l="22005" r="899" b="4421"/>
          <a:stretch/>
        </p:blipFill>
        <p:spPr>
          <a:xfrm rot="10800000">
            <a:off x="7438613" y="0"/>
            <a:ext cx="1705385" cy="227230"/>
          </a:xfrm>
          <a:prstGeom prst="parallelogram">
            <a:avLst>
              <a:gd name="adj" fmla="val 25000"/>
            </a:avLst>
          </a:prstGeom>
          <a:noFill/>
          <a:ln>
            <a:noFill/>
          </a:ln>
        </p:spPr>
      </p:pic>
      <p:sp>
        <p:nvSpPr>
          <p:cNvPr id="88" name="Google Shape;88;p15"/>
          <p:cNvSpPr txBox="1"/>
          <p:nvPr/>
        </p:nvSpPr>
        <p:spPr>
          <a:xfrm>
            <a:off x="1222250" y="790950"/>
            <a:ext cx="2662500" cy="31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AEA Developers student club</a:t>
            </a:r>
            <a:endParaRPr sz="1000">
              <a:solidFill>
                <a:schemeClr val="dk1"/>
              </a:solidFill>
              <a:latin typeface="Roboto Mono Medium"/>
              <a:ea typeface="Roboto Mono Medium"/>
              <a:cs typeface="Roboto Mono Medium"/>
              <a:sym typeface="Roboto Mono Medium"/>
            </a:endParaRPr>
          </a:p>
        </p:txBody>
      </p:sp>
      <p:pic>
        <p:nvPicPr>
          <p:cNvPr id="89" name="Google Shape;89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29749" y="755625"/>
            <a:ext cx="387750" cy="38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33147" y="142877"/>
            <a:ext cx="1810850" cy="181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>
          <a:extLst>
            <a:ext uri="{FF2B5EF4-FFF2-40B4-BE49-F238E27FC236}">
              <a16:creationId xmlns:a16="http://schemas.microsoft.com/office/drawing/2014/main" id="{62266B8B-BFF3-3035-F60C-10ADB30C48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3">
            <a:extLst>
              <a:ext uri="{FF2B5EF4-FFF2-40B4-BE49-F238E27FC236}">
                <a16:creationId xmlns:a16="http://schemas.microsoft.com/office/drawing/2014/main" id="{47540A9E-2898-76FF-30FB-2E5614C4F40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4" y="2513550"/>
            <a:ext cx="4413411" cy="6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Up solve  Assignment</a:t>
            </a:r>
          </a:p>
        </p:txBody>
      </p:sp>
      <p:sp>
        <p:nvSpPr>
          <p:cNvPr id="155" name="Google Shape;155;p23">
            <a:extLst>
              <a:ext uri="{FF2B5EF4-FFF2-40B4-BE49-F238E27FC236}">
                <a16:creationId xmlns:a16="http://schemas.microsoft.com/office/drawing/2014/main" id="{688B57C7-EE09-2FE1-8773-A3BF981B90B0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713225" y="1378650"/>
            <a:ext cx="1080300" cy="915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 sz="5800" dirty="0"/>
              <a:t>03</a:t>
            </a:r>
            <a:endParaRPr sz="5800" dirty="0"/>
          </a:p>
        </p:txBody>
      </p:sp>
      <p:pic>
        <p:nvPicPr>
          <p:cNvPr id="157" name="Google Shape;157;p23">
            <a:extLst>
              <a:ext uri="{FF2B5EF4-FFF2-40B4-BE49-F238E27FC236}">
                <a16:creationId xmlns:a16="http://schemas.microsoft.com/office/drawing/2014/main" id="{EA0CCCE4-9E51-6314-BF29-F0AFA6087D7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9256" b="9256"/>
          <a:stretch/>
        </p:blipFill>
        <p:spPr>
          <a:xfrm>
            <a:off x="4760825" y="854963"/>
            <a:ext cx="4213600" cy="34335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36552114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7F35AA-7BBD-C3AA-6296-D04D0A582C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7837CC0F-803D-4A28-6FB7-814ED4C7B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281" y="363834"/>
            <a:ext cx="2244008" cy="572700"/>
          </a:xfrm>
        </p:spPr>
        <p:txBody>
          <a:bodyPr/>
          <a:lstStyle/>
          <a:p>
            <a:r>
              <a:rPr lang="en-US" dirty="0"/>
              <a:t>Casting</a:t>
            </a:r>
          </a:p>
        </p:txBody>
      </p:sp>
      <p:sp>
        <p:nvSpPr>
          <p:cNvPr id="5" name="مربع نص 4">
            <a:extLst>
              <a:ext uri="{FF2B5EF4-FFF2-40B4-BE49-F238E27FC236}">
                <a16:creationId xmlns:a16="http://schemas.microsoft.com/office/drawing/2014/main" id="{D9959844-EAEB-8557-7A48-085B70E64283}"/>
              </a:ext>
            </a:extLst>
          </p:cNvPr>
          <p:cNvSpPr txBox="1"/>
          <p:nvPr/>
        </p:nvSpPr>
        <p:spPr>
          <a:xfrm>
            <a:off x="779489" y="1029272"/>
            <a:ext cx="72582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0" i="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Roboto" panose="020F0502020204030204" pitchFamily="2" charset="0"/>
              </a:rPr>
              <a:t>Casting is a conversion process wherein data can be changed from one type to another.</a:t>
            </a:r>
            <a:endParaRPr lang="en-US" sz="1400" dirty="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6" name="مربع نص 5">
            <a:extLst>
              <a:ext uri="{FF2B5EF4-FFF2-40B4-BE49-F238E27FC236}">
                <a16:creationId xmlns:a16="http://schemas.microsoft.com/office/drawing/2014/main" id="{74B7F307-DE10-AFD5-E5C2-D5C7A453DE8D}"/>
              </a:ext>
            </a:extLst>
          </p:cNvPr>
          <p:cNvSpPr txBox="1"/>
          <p:nvPr/>
        </p:nvSpPr>
        <p:spPr>
          <a:xfrm>
            <a:off x="1391107" y="1617643"/>
            <a:ext cx="15244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</a:rPr>
              <a:t>Ex.</a:t>
            </a:r>
          </a:p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</a:rPr>
              <a:t>Int x=10;</a:t>
            </a:r>
          </a:p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</a:rPr>
              <a:t>Float y=x;</a:t>
            </a:r>
          </a:p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</a:rPr>
              <a:t>y = 10.00;</a:t>
            </a:r>
          </a:p>
        </p:txBody>
      </p:sp>
      <p:sp>
        <p:nvSpPr>
          <p:cNvPr id="7" name="مربع نص 6">
            <a:extLst>
              <a:ext uri="{FF2B5EF4-FFF2-40B4-BE49-F238E27FC236}">
                <a16:creationId xmlns:a16="http://schemas.microsoft.com/office/drawing/2014/main" id="{06E18AF7-6D72-6FBE-B90A-59F3D6F599EE}"/>
              </a:ext>
            </a:extLst>
          </p:cNvPr>
          <p:cNvSpPr txBox="1"/>
          <p:nvPr/>
        </p:nvSpPr>
        <p:spPr>
          <a:xfrm>
            <a:off x="5366479" y="1617643"/>
            <a:ext cx="195621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</a:rPr>
              <a:t>Ex.</a:t>
            </a:r>
          </a:p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</a:rPr>
              <a:t>Float x=15.5;</a:t>
            </a:r>
          </a:p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</a:rPr>
              <a:t>Int y=x;</a:t>
            </a:r>
          </a:p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</a:rPr>
              <a:t>y = 15;</a:t>
            </a:r>
          </a:p>
        </p:txBody>
      </p:sp>
      <p:graphicFrame>
        <p:nvGraphicFramePr>
          <p:cNvPr id="8" name="جدول 7">
            <a:extLst>
              <a:ext uri="{FF2B5EF4-FFF2-40B4-BE49-F238E27FC236}">
                <a16:creationId xmlns:a16="http://schemas.microsoft.com/office/drawing/2014/main" id="{C829CF6C-6F8C-C35B-F452-D2108CE329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4654722"/>
              </p:ext>
            </p:extLst>
          </p:nvPr>
        </p:nvGraphicFramePr>
        <p:xfrm>
          <a:off x="779489" y="3064772"/>
          <a:ext cx="3395272" cy="1483360"/>
        </p:xfrm>
        <a:graphic>
          <a:graphicData uri="http://schemas.openxmlformats.org/drawingml/2006/table">
            <a:tbl>
              <a:tblPr firstRow="1" bandRow="1">
                <a:tableStyleId>{84E11350-E59A-474B-BBC2-550DA754A74B}</a:tableStyleId>
              </a:tblPr>
              <a:tblGrid>
                <a:gridCol w="848818">
                  <a:extLst>
                    <a:ext uri="{9D8B030D-6E8A-4147-A177-3AD203B41FA5}">
                      <a16:colId xmlns:a16="http://schemas.microsoft.com/office/drawing/2014/main" val="1434375210"/>
                    </a:ext>
                  </a:extLst>
                </a:gridCol>
                <a:gridCol w="848818">
                  <a:extLst>
                    <a:ext uri="{9D8B030D-6E8A-4147-A177-3AD203B41FA5}">
                      <a16:colId xmlns:a16="http://schemas.microsoft.com/office/drawing/2014/main" val="2642076574"/>
                    </a:ext>
                  </a:extLst>
                </a:gridCol>
                <a:gridCol w="848818">
                  <a:extLst>
                    <a:ext uri="{9D8B030D-6E8A-4147-A177-3AD203B41FA5}">
                      <a16:colId xmlns:a16="http://schemas.microsoft.com/office/drawing/2014/main" val="2044845972"/>
                    </a:ext>
                  </a:extLst>
                </a:gridCol>
                <a:gridCol w="848818">
                  <a:extLst>
                    <a:ext uri="{9D8B030D-6E8A-4147-A177-3AD203B41FA5}">
                      <a16:colId xmlns:a16="http://schemas.microsoft.com/office/drawing/2014/main" val="256709252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</a:rPr>
                        <a:t>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</a:rPr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</a:rPr>
                        <a:t>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</a:rPr>
                        <a:t>Int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30028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</a:rPr>
                        <a:t>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</a:rPr>
                        <a:t>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</a:rPr>
                        <a:t>Int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72479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</a:rPr>
                        <a:t>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</a:rPr>
                        <a:t>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</a:rPr>
                        <a:t>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</a:rPr>
                        <a:t>Int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14528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</a:rPr>
                        <a:t>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</a:rPr>
                        <a:t>/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</a:rPr>
                        <a:t>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</a:rPr>
                        <a:t>Int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5212304"/>
                  </a:ext>
                </a:extLst>
              </a:tr>
            </a:tbl>
          </a:graphicData>
        </a:graphic>
      </p:graphicFrame>
      <p:graphicFrame>
        <p:nvGraphicFramePr>
          <p:cNvPr id="9" name="جدول 8">
            <a:extLst>
              <a:ext uri="{FF2B5EF4-FFF2-40B4-BE49-F238E27FC236}">
                <a16:creationId xmlns:a16="http://schemas.microsoft.com/office/drawing/2014/main" id="{B98616B0-C0F6-7E9F-89B6-8776037FBE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1485189"/>
              </p:ext>
            </p:extLst>
          </p:nvPr>
        </p:nvGraphicFramePr>
        <p:xfrm>
          <a:off x="4969239" y="3064772"/>
          <a:ext cx="3395272" cy="1483360"/>
        </p:xfrm>
        <a:graphic>
          <a:graphicData uri="http://schemas.openxmlformats.org/drawingml/2006/table">
            <a:tbl>
              <a:tblPr firstRow="1" bandRow="1">
                <a:tableStyleId>{84E11350-E59A-474B-BBC2-550DA754A74B}</a:tableStyleId>
              </a:tblPr>
              <a:tblGrid>
                <a:gridCol w="848818">
                  <a:extLst>
                    <a:ext uri="{9D8B030D-6E8A-4147-A177-3AD203B41FA5}">
                      <a16:colId xmlns:a16="http://schemas.microsoft.com/office/drawing/2014/main" val="4205091925"/>
                    </a:ext>
                  </a:extLst>
                </a:gridCol>
                <a:gridCol w="848818">
                  <a:extLst>
                    <a:ext uri="{9D8B030D-6E8A-4147-A177-3AD203B41FA5}">
                      <a16:colId xmlns:a16="http://schemas.microsoft.com/office/drawing/2014/main" val="2794412200"/>
                    </a:ext>
                  </a:extLst>
                </a:gridCol>
                <a:gridCol w="848818">
                  <a:extLst>
                    <a:ext uri="{9D8B030D-6E8A-4147-A177-3AD203B41FA5}">
                      <a16:colId xmlns:a16="http://schemas.microsoft.com/office/drawing/2014/main" val="494151664"/>
                    </a:ext>
                  </a:extLst>
                </a:gridCol>
                <a:gridCol w="848818">
                  <a:extLst>
                    <a:ext uri="{9D8B030D-6E8A-4147-A177-3AD203B41FA5}">
                      <a16:colId xmlns:a16="http://schemas.microsoft.com/office/drawing/2014/main" val="35274639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</a:rPr>
                        <a:t>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</a:rPr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</a:rPr>
                        <a:t>Float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</a:rPr>
                        <a:t>Float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1845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</a:rPr>
                        <a:t>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</a:rPr>
                        <a:t>Float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</a:rPr>
                        <a:t>Float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82851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</a:rPr>
                        <a:t>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</a:rPr>
                        <a:t>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</a:rPr>
                        <a:t>Float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</a:rPr>
                        <a:t>Float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23044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</a:rPr>
                        <a:t>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</a:rPr>
                        <a:t>/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</a:rPr>
                        <a:t>Float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</a:rPr>
                        <a:t>Float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32877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4119188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7183EC-EC05-4DB7-D9FE-F820491896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330A570B-E88A-979B-41F0-DEC904277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550" y="386319"/>
            <a:ext cx="7710900" cy="572700"/>
          </a:xfrm>
        </p:spPr>
        <p:txBody>
          <a:bodyPr/>
          <a:lstStyle/>
          <a:p>
            <a:r>
              <a:rPr lang="en-US" dirty="0"/>
              <a:t>code</a:t>
            </a:r>
          </a:p>
        </p:txBody>
      </p:sp>
      <p:sp>
        <p:nvSpPr>
          <p:cNvPr id="3" name="مربع نص 2">
            <a:extLst>
              <a:ext uri="{FF2B5EF4-FFF2-40B4-BE49-F238E27FC236}">
                <a16:creationId xmlns:a16="http://schemas.microsoft.com/office/drawing/2014/main" id="{56A973F9-7272-34A6-42E4-2C0233A3A8D5}"/>
              </a:ext>
            </a:extLst>
          </p:cNvPr>
          <p:cNvSpPr txBox="1"/>
          <p:nvPr/>
        </p:nvSpPr>
        <p:spPr>
          <a:xfrm>
            <a:off x="374754" y="557729"/>
            <a:ext cx="23234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</a:rPr>
              <a:t>A.Problem 1</a:t>
            </a:r>
          </a:p>
        </p:txBody>
      </p:sp>
    </p:spTree>
    <p:extLst>
      <p:ext uri="{BB962C8B-B14F-4D97-AF65-F5344CB8AC3E}">
        <p14:creationId xmlns:p14="http://schemas.microsoft.com/office/powerpoint/2010/main" val="566146764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F16DA2-2B60-BEB4-274A-47DA885553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54123885-D4EC-ED0C-A18C-6BC20551C6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550" y="386319"/>
            <a:ext cx="7710900" cy="572700"/>
          </a:xfrm>
        </p:spPr>
        <p:txBody>
          <a:bodyPr/>
          <a:lstStyle/>
          <a:p>
            <a:r>
              <a:rPr lang="en-US" dirty="0"/>
              <a:t>code</a:t>
            </a:r>
          </a:p>
        </p:txBody>
      </p:sp>
      <p:sp>
        <p:nvSpPr>
          <p:cNvPr id="3" name="مربع نص 2">
            <a:extLst>
              <a:ext uri="{FF2B5EF4-FFF2-40B4-BE49-F238E27FC236}">
                <a16:creationId xmlns:a16="http://schemas.microsoft.com/office/drawing/2014/main" id="{8B2A22B1-D519-BBD1-49E8-A1F38E9AA05E}"/>
              </a:ext>
            </a:extLst>
          </p:cNvPr>
          <p:cNvSpPr txBox="1"/>
          <p:nvPr/>
        </p:nvSpPr>
        <p:spPr>
          <a:xfrm>
            <a:off x="374754" y="557729"/>
            <a:ext cx="23234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</a:rPr>
              <a:t>A.Problem 2</a:t>
            </a:r>
          </a:p>
        </p:txBody>
      </p:sp>
    </p:spTree>
    <p:extLst>
      <p:ext uri="{BB962C8B-B14F-4D97-AF65-F5344CB8AC3E}">
        <p14:creationId xmlns:p14="http://schemas.microsoft.com/office/powerpoint/2010/main" val="1920247638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6"/>
          <p:cNvSpPr txBox="1">
            <a:spLocks noGrp="1"/>
          </p:cNvSpPr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ASCII Table</a:t>
            </a:r>
            <a:endParaRPr/>
          </a:p>
        </p:txBody>
      </p:sp>
      <p:pic>
        <p:nvPicPr>
          <p:cNvPr id="176" name="Google Shape;176;p26" descr="A screenshot of a computer screen&#10;&#10;Description automatically generated"/>
          <p:cNvPicPr preferRelativeResize="0">
            <a:picLocks noGrp="1"/>
          </p:cNvPicPr>
          <p:nvPr>
            <p:ph type="body" idx="4294967295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347100" y="1184500"/>
            <a:ext cx="8449800" cy="349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59D21F-C642-1D8B-BB6F-BDB0722D9B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AF2C30E8-9BEA-2D9E-0B97-25EBFADE1D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550" y="386319"/>
            <a:ext cx="7710900" cy="572700"/>
          </a:xfrm>
        </p:spPr>
        <p:txBody>
          <a:bodyPr/>
          <a:lstStyle/>
          <a:p>
            <a:r>
              <a:rPr lang="en-US" dirty="0"/>
              <a:t>code</a:t>
            </a:r>
          </a:p>
        </p:txBody>
      </p:sp>
      <p:sp>
        <p:nvSpPr>
          <p:cNvPr id="3" name="مربع نص 2">
            <a:extLst>
              <a:ext uri="{FF2B5EF4-FFF2-40B4-BE49-F238E27FC236}">
                <a16:creationId xmlns:a16="http://schemas.microsoft.com/office/drawing/2014/main" id="{EBA26629-43DF-F16A-84C2-3FD99A233E2A}"/>
              </a:ext>
            </a:extLst>
          </p:cNvPr>
          <p:cNvSpPr txBox="1"/>
          <p:nvPr/>
        </p:nvSpPr>
        <p:spPr>
          <a:xfrm>
            <a:off x="374754" y="557729"/>
            <a:ext cx="23234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</a:rPr>
              <a:t>A.Problem 3</a:t>
            </a:r>
          </a:p>
        </p:txBody>
      </p:sp>
    </p:spTree>
    <p:extLst>
      <p:ext uri="{BB962C8B-B14F-4D97-AF65-F5344CB8AC3E}">
        <p14:creationId xmlns:p14="http://schemas.microsoft.com/office/powerpoint/2010/main" val="3565727575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مربع نص 3">
            <a:extLst>
              <a:ext uri="{FF2B5EF4-FFF2-40B4-BE49-F238E27FC236}">
                <a16:creationId xmlns:a16="http://schemas.microsoft.com/office/drawing/2014/main" id="{44A02F38-6B10-9EDB-1CFF-2ABF638385C9}"/>
              </a:ext>
            </a:extLst>
          </p:cNvPr>
          <p:cNvSpPr txBox="1"/>
          <p:nvPr/>
        </p:nvSpPr>
        <p:spPr>
          <a:xfrm>
            <a:off x="609600" y="647700"/>
            <a:ext cx="662178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r>
              <a:rPr lang="en-US" sz="1800" dirty="0">
                <a:solidFill>
                  <a:schemeClr val="tx1">
                    <a:lumMod val="90000"/>
                    <a:lumOff val="10000"/>
                  </a:schemeClr>
                </a:solidFill>
                <a:latin typeface="Calibri" panose="020F0502020204030204" pitchFamily="34" charset="0"/>
              </a:rPr>
              <a:t>price before discount = Discount value + price after discount</a:t>
            </a:r>
          </a:p>
          <a:p>
            <a:pPr rtl="0"/>
            <a:r>
              <a:rPr lang="en-US" sz="1800" dirty="0">
                <a:solidFill>
                  <a:schemeClr val="tx1">
                    <a:lumMod val="90000"/>
                    <a:lumOff val="10000"/>
                  </a:schemeClr>
                </a:solidFill>
                <a:latin typeface="Calibri" panose="020F0502020204030204" pitchFamily="34" charset="0"/>
              </a:rPr>
              <a:t> </a:t>
            </a:r>
          </a:p>
          <a:p>
            <a:pPr rtl="0"/>
            <a:r>
              <a:rPr lang="en-US" sz="1800" dirty="0">
                <a:solidFill>
                  <a:schemeClr val="tx1">
                    <a:lumMod val="90000"/>
                    <a:lumOff val="10000"/>
                  </a:schemeClr>
                </a:solidFill>
                <a:latin typeface="Calibri" panose="020F0502020204030204" pitchFamily="34" charset="0"/>
              </a:rPr>
              <a:t>suppose</a:t>
            </a:r>
            <a:endParaRPr lang="ar-EG" sz="1800" dirty="0">
              <a:solidFill>
                <a:schemeClr val="tx1">
                  <a:lumMod val="90000"/>
                  <a:lumOff val="1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rtl="0"/>
            <a:r>
              <a:rPr lang="en-US" sz="1800" dirty="0">
                <a:solidFill>
                  <a:schemeClr val="tx1">
                    <a:lumMod val="90000"/>
                    <a:lumOff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price before discount=x</a:t>
            </a:r>
          </a:p>
          <a:p>
            <a:pPr rtl="0"/>
            <a:r>
              <a:rPr lang="en-US" sz="1800" dirty="0">
                <a:solidFill>
                  <a:schemeClr val="tx1">
                    <a:lumMod val="90000"/>
                    <a:lumOff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Discount value=(x*p%)</a:t>
            </a:r>
          </a:p>
          <a:p>
            <a:pPr rtl="0"/>
            <a:r>
              <a:rPr lang="en-US" sz="1800" dirty="0">
                <a:solidFill>
                  <a:schemeClr val="tx1">
                    <a:lumMod val="90000"/>
                    <a:lumOff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price after discount =y</a:t>
            </a:r>
          </a:p>
          <a:p>
            <a:pPr rtl="0"/>
            <a:endParaRPr lang="en-US" sz="1800" dirty="0">
              <a:solidFill>
                <a:schemeClr val="tx1">
                  <a:lumMod val="90000"/>
                  <a:lumOff val="1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rtl="0"/>
            <a:r>
              <a:rPr lang="en-US" sz="1800" dirty="0">
                <a:solidFill>
                  <a:schemeClr val="tx1">
                    <a:lumMod val="90000"/>
                    <a:lumOff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x=(x*p%)+y</a:t>
            </a:r>
          </a:p>
          <a:p>
            <a:pPr rtl="0"/>
            <a:r>
              <a:rPr lang="en-US" sz="1800" dirty="0">
                <a:solidFill>
                  <a:schemeClr val="tx1">
                    <a:lumMod val="90000"/>
                    <a:lumOff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100x=px+100y</a:t>
            </a:r>
          </a:p>
          <a:p>
            <a:pPr rtl="0"/>
            <a:r>
              <a:rPr lang="en-US" sz="1800" dirty="0">
                <a:solidFill>
                  <a:schemeClr val="tx1">
                    <a:lumMod val="90000"/>
                    <a:lumOff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x(100-p)=100y</a:t>
            </a:r>
          </a:p>
          <a:p>
            <a:pPr rtl="0"/>
            <a:r>
              <a:rPr lang="en-US" sz="1800" dirty="0">
                <a:solidFill>
                  <a:schemeClr val="tx1">
                    <a:lumMod val="90000"/>
                    <a:lumOff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x=100y/(100-p)</a:t>
            </a:r>
          </a:p>
        </p:txBody>
      </p:sp>
      <p:sp>
        <p:nvSpPr>
          <p:cNvPr id="5" name="مربع نص 4">
            <a:extLst>
              <a:ext uri="{FF2B5EF4-FFF2-40B4-BE49-F238E27FC236}">
                <a16:creationId xmlns:a16="http://schemas.microsoft.com/office/drawing/2014/main" id="{971753D4-EF67-4AB6-4C11-F6C572C079E2}"/>
              </a:ext>
            </a:extLst>
          </p:cNvPr>
          <p:cNvSpPr txBox="1"/>
          <p:nvPr/>
        </p:nvSpPr>
        <p:spPr>
          <a:xfrm>
            <a:off x="6301740" y="2667000"/>
            <a:ext cx="1554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</a:rPr>
              <a:t>Note</a:t>
            </a:r>
          </a:p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</a:rPr>
              <a:t>P%=P/100</a:t>
            </a:r>
          </a:p>
        </p:txBody>
      </p:sp>
      <p:sp>
        <p:nvSpPr>
          <p:cNvPr id="6" name="مربع نص 5">
            <a:extLst>
              <a:ext uri="{FF2B5EF4-FFF2-40B4-BE49-F238E27FC236}">
                <a16:creationId xmlns:a16="http://schemas.microsoft.com/office/drawing/2014/main" id="{0BB9FE20-70EC-9538-9149-ABCCC4DB248E}"/>
              </a:ext>
            </a:extLst>
          </p:cNvPr>
          <p:cNvSpPr txBox="1"/>
          <p:nvPr/>
        </p:nvSpPr>
        <p:spPr>
          <a:xfrm>
            <a:off x="6301740" y="3113663"/>
            <a:ext cx="18364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x=(x*p%)+y      *100</a:t>
            </a:r>
          </a:p>
        </p:txBody>
      </p:sp>
    </p:spTree>
    <p:extLst>
      <p:ext uri="{BB962C8B-B14F-4D97-AF65-F5344CB8AC3E}">
        <p14:creationId xmlns:p14="http://schemas.microsoft.com/office/powerpoint/2010/main" val="36123420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72EF4B-8AA7-CDB7-5110-F0CB3DCA4E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210B9DCD-4612-3873-E384-316E9E47A2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550" y="386319"/>
            <a:ext cx="7710900" cy="572700"/>
          </a:xfrm>
        </p:spPr>
        <p:txBody>
          <a:bodyPr/>
          <a:lstStyle/>
          <a:p>
            <a:r>
              <a:rPr lang="en-US" dirty="0"/>
              <a:t>code</a:t>
            </a:r>
          </a:p>
        </p:txBody>
      </p:sp>
      <p:sp>
        <p:nvSpPr>
          <p:cNvPr id="3" name="مربع نص 2">
            <a:extLst>
              <a:ext uri="{FF2B5EF4-FFF2-40B4-BE49-F238E27FC236}">
                <a16:creationId xmlns:a16="http://schemas.microsoft.com/office/drawing/2014/main" id="{DC519E36-6D51-1DD6-497C-5B9AADC53E21}"/>
              </a:ext>
            </a:extLst>
          </p:cNvPr>
          <p:cNvSpPr txBox="1"/>
          <p:nvPr/>
        </p:nvSpPr>
        <p:spPr>
          <a:xfrm>
            <a:off x="374754" y="557729"/>
            <a:ext cx="23234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</a:rPr>
              <a:t>A.Problem 4</a:t>
            </a:r>
          </a:p>
        </p:txBody>
      </p:sp>
    </p:spTree>
    <p:extLst>
      <p:ext uri="{BB962C8B-B14F-4D97-AF65-F5344CB8AC3E}">
        <p14:creationId xmlns:p14="http://schemas.microsoft.com/office/powerpoint/2010/main" val="540899687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4AEA83-4B0E-89A0-E5D9-429D4D52A4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F8221D9C-F303-2BF9-2E90-CC195D4FF4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550" y="386319"/>
            <a:ext cx="7710900" cy="572700"/>
          </a:xfrm>
        </p:spPr>
        <p:txBody>
          <a:bodyPr/>
          <a:lstStyle/>
          <a:p>
            <a:r>
              <a:rPr lang="en-US" dirty="0"/>
              <a:t>code</a:t>
            </a:r>
          </a:p>
        </p:txBody>
      </p:sp>
      <p:sp>
        <p:nvSpPr>
          <p:cNvPr id="3" name="مربع نص 2">
            <a:extLst>
              <a:ext uri="{FF2B5EF4-FFF2-40B4-BE49-F238E27FC236}">
                <a16:creationId xmlns:a16="http://schemas.microsoft.com/office/drawing/2014/main" id="{402CD5E9-A060-1697-99A7-D67EA614E5FD}"/>
              </a:ext>
            </a:extLst>
          </p:cNvPr>
          <p:cNvSpPr txBox="1"/>
          <p:nvPr/>
        </p:nvSpPr>
        <p:spPr>
          <a:xfrm>
            <a:off x="374754" y="557729"/>
            <a:ext cx="23234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</a:rPr>
              <a:t>A.Problem 5</a:t>
            </a:r>
          </a:p>
        </p:txBody>
      </p:sp>
    </p:spTree>
    <p:extLst>
      <p:ext uri="{BB962C8B-B14F-4D97-AF65-F5344CB8AC3E}">
        <p14:creationId xmlns:p14="http://schemas.microsoft.com/office/powerpoint/2010/main" val="2612037417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عنوان فرعي 2">
            <a:extLst>
              <a:ext uri="{FF2B5EF4-FFF2-40B4-BE49-F238E27FC236}">
                <a16:creationId xmlns:a16="http://schemas.microsoft.com/office/drawing/2014/main" id="{386D315F-7AD8-5C36-1CAC-0B6EDF81EC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8130" y="1361850"/>
            <a:ext cx="7867740" cy="2419800"/>
          </a:xfrm>
        </p:spPr>
        <p:txBody>
          <a:bodyPr/>
          <a:lstStyle/>
          <a:p>
            <a:pPr marL="139700" indent="0" algn="ctr">
              <a:buNone/>
            </a:pPr>
            <a:r>
              <a:rPr lang="en-US" sz="3600" dirty="0">
                <a:solidFill>
                  <a:schemeClr val="tx1">
                    <a:lumMod val="90000"/>
                    <a:lumOff val="1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Swap Method</a:t>
            </a:r>
            <a:endParaRPr lang="en-US" sz="3600" dirty="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9801595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6"/>
          <p:cNvSpPr txBox="1">
            <a:spLocks noGrp="1"/>
          </p:cNvSpPr>
          <p:nvPr>
            <p:ph type="title"/>
          </p:nvPr>
        </p:nvSpPr>
        <p:spPr>
          <a:xfrm>
            <a:off x="2317091" y="208462"/>
            <a:ext cx="4265825" cy="1125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b="1"/>
              <a:t>CONTENT</a:t>
            </a:r>
            <a:endParaRPr/>
          </a:p>
        </p:txBody>
      </p:sp>
      <p:sp>
        <p:nvSpPr>
          <p:cNvPr id="96" name="Google Shape;96;p16"/>
          <p:cNvSpPr txBox="1">
            <a:spLocks noGrp="1"/>
          </p:cNvSpPr>
          <p:nvPr>
            <p:ph type="title" idx="7"/>
          </p:nvPr>
        </p:nvSpPr>
        <p:spPr>
          <a:xfrm>
            <a:off x="1127228" y="1589738"/>
            <a:ext cx="571771" cy="380986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2000" dirty="0"/>
              <a:t>01</a:t>
            </a:r>
            <a:endParaRPr sz="2000" dirty="0"/>
          </a:p>
        </p:txBody>
      </p:sp>
      <p:sp>
        <p:nvSpPr>
          <p:cNvPr id="97" name="Google Shape;97;p16"/>
          <p:cNvSpPr txBox="1">
            <a:spLocks noGrp="1"/>
          </p:cNvSpPr>
          <p:nvPr>
            <p:ph type="subTitle" idx="16"/>
          </p:nvPr>
        </p:nvSpPr>
        <p:spPr>
          <a:xfrm>
            <a:off x="1894939" y="1556431"/>
            <a:ext cx="23055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1600" dirty="0"/>
              <a:t>Revision </a:t>
            </a:r>
            <a:endParaRPr sz="1600" dirty="0"/>
          </a:p>
        </p:txBody>
      </p:sp>
      <p:sp>
        <p:nvSpPr>
          <p:cNvPr id="98" name="Google Shape;98;p16"/>
          <p:cNvSpPr txBox="1"/>
          <p:nvPr/>
        </p:nvSpPr>
        <p:spPr>
          <a:xfrm>
            <a:off x="1127228" y="2448388"/>
            <a:ext cx="571771" cy="380986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</a:pPr>
            <a:r>
              <a:rPr lang="en" sz="20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02</a:t>
            </a:r>
            <a:endParaRPr/>
          </a:p>
        </p:txBody>
      </p:sp>
      <p:sp>
        <p:nvSpPr>
          <p:cNvPr id="99" name="Google Shape;99;p16"/>
          <p:cNvSpPr txBox="1"/>
          <p:nvPr/>
        </p:nvSpPr>
        <p:spPr>
          <a:xfrm>
            <a:off x="1894939" y="2415081"/>
            <a:ext cx="23055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</a:pPr>
            <a:r>
              <a:rPr lang="en-US" sz="1600" dirty="0">
                <a:solidFill>
                  <a:schemeClr val="dk1"/>
                </a:solidFill>
                <a:latin typeface="Poppins Medium"/>
                <a:cs typeface="Poppins Medium"/>
                <a:sym typeface="Poppins Medium"/>
              </a:rPr>
              <a:t>Simple problems</a:t>
            </a:r>
            <a:endParaRPr lang="en-US" dirty="0"/>
          </a:p>
        </p:txBody>
      </p:sp>
      <p:sp>
        <p:nvSpPr>
          <p:cNvPr id="100" name="Google Shape;100;p16"/>
          <p:cNvSpPr txBox="1"/>
          <p:nvPr/>
        </p:nvSpPr>
        <p:spPr>
          <a:xfrm>
            <a:off x="1127228" y="3308022"/>
            <a:ext cx="571771" cy="380986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</a:pPr>
            <a:r>
              <a:rPr lang="en" sz="20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03</a:t>
            </a:r>
            <a:endParaRPr/>
          </a:p>
        </p:txBody>
      </p:sp>
      <p:sp>
        <p:nvSpPr>
          <p:cNvPr id="101" name="Google Shape;101;p16"/>
          <p:cNvSpPr txBox="1"/>
          <p:nvPr/>
        </p:nvSpPr>
        <p:spPr>
          <a:xfrm>
            <a:off x="1894939" y="3241408"/>
            <a:ext cx="2737022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Up solve  Assignment</a:t>
            </a:r>
            <a:endParaRPr sz="1600" dirty="0">
              <a:solidFill>
                <a:schemeClr val="dk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02" name="Google Shape;102;p16"/>
          <p:cNvSpPr txBox="1"/>
          <p:nvPr/>
        </p:nvSpPr>
        <p:spPr>
          <a:xfrm>
            <a:off x="5168533" y="1589738"/>
            <a:ext cx="571771" cy="380986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</a:pPr>
            <a:r>
              <a:rPr lang="en" sz="20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04</a:t>
            </a:r>
            <a:endParaRPr/>
          </a:p>
        </p:txBody>
      </p:sp>
      <p:sp>
        <p:nvSpPr>
          <p:cNvPr id="103" name="Google Shape;103;p16"/>
          <p:cNvSpPr txBox="1"/>
          <p:nvPr/>
        </p:nvSpPr>
        <p:spPr>
          <a:xfrm>
            <a:off x="5789400" y="1477075"/>
            <a:ext cx="2599200" cy="6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28600" lvl="0" indent="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Problems with new idea</a:t>
            </a:r>
            <a:endParaRPr lang="en-US" sz="1500" dirty="0"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04" name="Google Shape;104;p16"/>
          <p:cNvSpPr txBox="1"/>
          <p:nvPr/>
        </p:nvSpPr>
        <p:spPr>
          <a:xfrm>
            <a:off x="5168532" y="2448388"/>
            <a:ext cx="571771" cy="380986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</a:pPr>
            <a:r>
              <a:rPr lang="en" sz="20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05</a:t>
            </a:r>
            <a:endParaRPr/>
          </a:p>
        </p:txBody>
      </p:sp>
      <p:sp>
        <p:nvSpPr>
          <p:cNvPr id="105" name="Google Shape;105;p16"/>
          <p:cNvSpPr txBox="1"/>
          <p:nvPr/>
        </p:nvSpPr>
        <p:spPr>
          <a:xfrm>
            <a:off x="5936243" y="2415081"/>
            <a:ext cx="23055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</a:pPr>
            <a:r>
              <a:rPr lang="en-US" sz="1500" dirty="0">
                <a:solidFill>
                  <a:schemeClr val="dk1"/>
                </a:solidFill>
                <a:latin typeface="Poppins Medium"/>
                <a:cs typeface="Poppins Medium"/>
                <a:sym typeface="Poppins Medium"/>
              </a:rPr>
              <a:t>Hard problems</a:t>
            </a:r>
            <a:endParaRPr lang="en-US" sz="1300" dirty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" grpId="0" build="p"/>
      <p:bldP spid="99" grpId="0"/>
      <p:bldP spid="101" grpId="0"/>
      <p:bldP spid="103" grpId="0"/>
      <p:bldP spid="10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82371E-4651-9FA8-7E44-3EE0D32A36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20AE2DA2-7F3B-C372-C4F2-C1D68B97C5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550" y="386319"/>
            <a:ext cx="7710900" cy="572700"/>
          </a:xfrm>
        </p:spPr>
        <p:txBody>
          <a:bodyPr/>
          <a:lstStyle/>
          <a:p>
            <a:r>
              <a:rPr lang="en-US" dirty="0"/>
              <a:t>code</a:t>
            </a:r>
          </a:p>
        </p:txBody>
      </p:sp>
      <p:sp>
        <p:nvSpPr>
          <p:cNvPr id="3" name="مربع نص 2">
            <a:extLst>
              <a:ext uri="{FF2B5EF4-FFF2-40B4-BE49-F238E27FC236}">
                <a16:creationId xmlns:a16="http://schemas.microsoft.com/office/drawing/2014/main" id="{C981C1E1-C3D0-782E-4838-301D659F05FF}"/>
              </a:ext>
            </a:extLst>
          </p:cNvPr>
          <p:cNvSpPr txBox="1"/>
          <p:nvPr/>
        </p:nvSpPr>
        <p:spPr>
          <a:xfrm>
            <a:off x="374754" y="557729"/>
            <a:ext cx="23234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</a:rPr>
              <a:t>A.Problem 6</a:t>
            </a:r>
          </a:p>
        </p:txBody>
      </p:sp>
    </p:spTree>
    <p:extLst>
      <p:ext uri="{BB962C8B-B14F-4D97-AF65-F5344CB8AC3E}">
        <p14:creationId xmlns:p14="http://schemas.microsoft.com/office/powerpoint/2010/main" val="1983258996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>
          <a:extLst>
            <a:ext uri="{FF2B5EF4-FFF2-40B4-BE49-F238E27FC236}">
              <a16:creationId xmlns:a16="http://schemas.microsoft.com/office/drawing/2014/main" id="{2EC0B4E6-4EF1-D8A8-B33F-57FA1849DF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3">
            <a:extLst>
              <a:ext uri="{FF2B5EF4-FFF2-40B4-BE49-F238E27FC236}">
                <a16:creationId xmlns:a16="http://schemas.microsoft.com/office/drawing/2014/main" id="{6796CCA2-DD67-4B82-F793-6CD3F91B879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664" y="2520301"/>
            <a:ext cx="4750316" cy="6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228600" lvl="0" indent="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Problems with new idea</a:t>
            </a:r>
            <a:endParaRPr lang="en-US" sz="2800" dirty="0"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55" name="Google Shape;155;p23">
            <a:extLst>
              <a:ext uri="{FF2B5EF4-FFF2-40B4-BE49-F238E27FC236}">
                <a16:creationId xmlns:a16="http://schemas.microsoft.com/office/drawing/2014/main" id="{24D1196F-6DF4-2A25-1587-F59DACA44715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713224" y="1378650"/>
            <a:ext cx="1229875" cy="915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ar-EG" sz="5800" dirty="0"/>
              <a:t>04</a:t>
            </a:r>
            <a:endParaRPr sz="5800" dirty="0"/>
          </a:p>
        </p:txBody>
      </p:sp>
      <p:pic>
        <p:nvPicPr>
          <p:cNvPr id="157" name="Google Shape;157;p23">
            <a:extLst>
              <a:ext uri="{FF2B5EF4-FFF2-40B4-BE49-F238E27FC236}">
                <a16:creationId xmlns:a16="http://schemas.microsoft.com/office/drawing/2014/main" id="{5CA76C7C-94E5-8CC2-BFBE-B95EC9A8E6D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9256" b="9256"/>
          <a:stretch/>
        </p:blipFill>
        <p:spPr>
          <a:xfrm>
            <a:off x="4760825" y="854963"/>
            <a:ext cx="4213600" cy="34335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4010079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01D59011-870D-90A9-0A3A-2E72FF189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521225"/>
            <a:ext cx="2274660" cy="572700"/>
          </a:xfrm>
        </p:spPr>
        <p:txBody>
          <a:bodyPr/>
          <a:lstStyle/>
          <a:p>
            <a:r>
              <a:rPr lang="en-US" dirty="0"/>
              <a:t>Problem 3</a:t>
            </a:r>
          </a:p>
        </p:txBody>
      </p:sp>
      <p:sp>
        <p:nvSpPr>
          <p:cNvPr id="3" name="عنوان فرعي 2">
            <a:extLst>
              <a:ext uri="{FF2B5EF4-FFF2-40B4-BE49-F238E27FC236}">
                <a16:creationId xmlns:a16="http://schemas.microsoft.com/office/drawing/2014/main" id="{EA3D1BD1-99C8-B83D-C932-3737F01DA7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9620" y="1093925"/>
            <a:ext cx="8374380" cy="3916680"/>
          </a:xfrm>
        </p:spPr>
        <p:txBody>
          <a:bodyPr/>
          <a:lstStyle/>
          <a:p>
            <a:r>
              <a:rPr lang="en-US" sz="1400" dirty="0"/>
              <a:t>Given 2 numbers A and B . Print floor , ceil and round of A/B</a:t>
            </a:r>
          </a:p>
          <a:p>
            <a:r>
              <a:rPr lang="en-US" sz="1400" b="1" i="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Helvetica Neue"/>
              </a:rPr>
              <a:t>Note:</a:t>
            </a:r>
          </a:p>
          <a:p>
            <a:r>
              <a:rPr lang="en-US" sz="1400" dirty="0"/>
              <a:t>1.Floor: Is a mathematical function that takes a real number X and its output is the greatest integer less than or equal to X .</a:t>
            </a:r>
          </a:p>
          <a:p>
            <a:r>
              <a:rPr lang="en-US" sz="1400" dirty="0"/>
              <a:t>2.Ceil: Is a mathematical function that takes a real number X and its output is the smallest integer larger than or equal to X.</a:t>
            </a:r>
          </a:p>
          <a:p>
            <a:r>
              <a:rPr lang="en-US" sz="1400" dirty="0"/>
              <a:t>3.Round: Is a mathematical function that takes a real number X and its output is the closest integer to that number X.</a:t>
            </a:r>
          </a:p>
          <a:p>
            <a:r>
              <a:rPr lang="en-US" dirty="0"/>
              <a:t>Input</a:t>
            </a:r>
          </a:p>
          <a:p>
            <a:r>
              <a:rPr lang="en-US" dirty="0"/>
              <a:t>Only one line containing two numbers A and B(1≤A,B≤10^3)</a:t>
            </a:r>
          </a:p>
          <a:p>
            <a:r>
              <a:rPr lang="en-US" dirty="0"/>
              <a:t>Output</a:t>
            </a:r>
          </a:p>
          <a:p>
            <a:r>
              <a:rPr lang="en-US" dirty="0"/>
              <a:t>Print 3 lines that contain the following in the same order:</a:t>
            </a:r>
          </a:p>
          <a:p>
            <a:r>
              <a:rPr lang="en-US" dirty="0"/>
              <a:t>1."floor A / B = Floor result" without quotes.</a:t>
            </a:r>
          </a:p>
          <a:p>
            <a:r>
              <a:rPr lang="en-US" dirty="0"/>
              <a:t>2."ceil A / B = Ceil result" without quotes.</a:t>
            </a:r>
          </a:p>
          <a:p>
            <a:r>
              <a:rPr lang="en-US" dirty="0"/>
              <a:t>3."round A / B = Round result" without quotes.</a:t>
            </a:r>
          </a:p>
          <a:p>
            <a:pPr marL="1397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61496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جدول 3">
            <a:extLst>
              <a:ext uri="{FF2B5EF4-FFF2-40B4-BE49-F238E27FC236}">
                <a16:creationId xmlns:a16="http://schemas.microsoft.com/office/drawing/2014/main" id="{16F8D112-9B64-518A-31C6-D289837ABD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9761762"/>
              </p:ext>
            </p:extLst>
          </p:nvPr>
        </p:nvGraphicFramePr>
        <p:xfrm>
          <a:off x="4038600" y="2020570"/>
          <a:ext cx="1920240" cy="1102360"/>
        </p:xfrm>
        <a:graphic>
          <a:graphicData uri="http://schemas.openxmlformats.org/drawingml/2006/table">
            <a:tbl>
              <a:tblPr firstRow="1" bandRow="1">
                <a:tableStyleId>{84E11350-E59A-474B-BBC2-550DA754A74B}</a:tableStyleId>
              </a:tblPr>
              <a:tblGrid>
                <a:gridCol w="1920240">
                  <a:extLst>
                    <a:ext uri="{9D8B030D-6E8A-4147-A177-3AD203B41FA5}">
                      <a16:colId xmlns:a16="http://schemas.microsoft.com/office/drawing/2014/main" val="10948467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</a:rPr>
                        <a:t>10 4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74504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</a:rPr>
                        <a:t>floor 10 / 4 = 2</a:t>
                      </a:r>
                    </a:p>
                    <a:p>
                      <a:r>
                        <a:rPr lang="en-US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</a:rPr>
                        <a:t>ceil 10 / 4 = 3</a:t>
                      </a:r>
                    </a:p>
                    <a:p>
                      <a:r>
                        <a:rPr lang="en-US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</a:rPr>
                        <a:t>round 10 / 4 =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4113776"/>
                  </a:ext>
                </a:extLst>
              </a:tr>
            </a:tbl>
          </a:graphicData>
        </a:graphic>
      </p:graphicFrame>
      <p:graphicFrame>
        <p:nvGraphicFramePr>
          <p:cNvPr id="5" name="جدول 4">
            <a:extLst>
              <a:ext uri="{FF2B5EF4-FFF2-40B4-BE49-F238E27FC236}">
                <a16:creationId xmlns:a16="http://schemas.microsoft.com/office/drawing/2014/main" id="{EB592593-B038-B16B-634B-51FBBC3F35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0149830"/>
              </p:ext>
            </p:extLst>
          </p:nvPr>
        </p:nvGraphicFramePr>
        <p:xfrm>
          <a:off x="6697980" y="2020570"/>
          <a:ext cx="1920240" cy="1102360"/>
        </p:xfrm>
        <a:graphic>
          <a:graphicData uri="http://schemas.openxmlformats.org/drawingml/2006/table">
            <a:tbl>
              <a:tblPr firstRow="1" bandRow="1">
                <a:tableStyleId>{84E11350-E59A-474B-BBC2-550DA754A74B}</a:tableStyleId>
              </a:tblPr>
              <a:tblGrid>
                <a:gridCol w="1920240">
                  <a:extLst>
                    <a:ext uri="{9D8B030D-6E8A-4147-A177-3AD203B41FA5}">
                      <a16:colId xmlns:a16="http://schemas.microsoft.com/office/drawing/2014/main" val="17144138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</a:rPr>
                        <a:t>900 40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18431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</a:rPr>
                        <a:t>floor 900 / 40 = 22</a:t>
                      </a:r>
                    </a:p>
                    <a:p>
                      <a:r>
                        <a:rPr lang="en-US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</a:rPr>
                        <a:t>ceil 900 / 40 = 23</a:t>
                      </a:r>
                    </a:p>
                    <a:p>
                      <a:r>
                        <a:rPr lang="en-US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</a:rPr>
                        <a:t>round 900 / 40 = 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5176860"/>
                  </a:ext>
                </a:extLst>
              </a:tr>
            </a:tbl>
          </a:graphicData>
        </a:graphic>
      </p:graphicFrame>
      <p:graphicFrame>
        <p:nvGraphicFramePr>
          <p:cNvPr id="6" name="جدول 5">
            <a:extLst>
              <a:ext uri="{FF2B5EF4-FFF2-40B4-BE49-F238E27FC236}">
                <a16:creationId xmlns:a16="http://schemas.microsoft.com/office/drawing/2014/main" id="{36D37C0E-267F-213C-703D-095A32DE42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1723615"/>
              </p:ext>
            </p:extLst>
          </p:nvPr>
        </p:nvGraphicFramePr>
        <p:xfrm>
          <a:off x="1379220" y="2037080"/>
          <a:ext cx="1920240" cy="1102360"/>
        </p:xfrm>
        <a:graphic>
          <a:graphicData uri="http://schemas.openxmlformats.org/drawingml/2006/table">
            <a:tbl>
              <a:tblPr firstRow="1" bandRow="1">
                <a:tableStyleId>{84E11350-E59A-474B-BBC2-550DA754A74B}</a:tableStyleId>
              </a:tblPr>
              <a:tblGrid>
                <a:gridCol w="1920240">
                  <a:extLst>
                    <a:ext uri="{9D8B030D-6E8A-4147-A177-3AD203B41FA5}">
                      <a16:colId xmlns:a16="http://schemas.microsoft.com/office/drawing/2014/main" val="32385473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</a:rPr>
                        <a:t>10 3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00889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</a:rPr>
                        <a:t>floor 10 / 3 = 3</a:t>
                      </a:r>
                    </a:p>
                    <a:p>
                      <a:r>
                        <a:rPr lang="en-US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</a:rPr>
                        <a:t>ceil 10 / 3 = 4</a:t>
                      </a:r>
                    </a:p>
                    <a:p>
                      <a:r>
                        <a:rPr lang="en-US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</a:rPr>
                        <a:t>round 10 / 3 =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2746709"/>
                  </a:ext>
                </a:extLst>
              </a:tr>
            </a:tbl>
          </a:graphicData>
        </a:graphic>
      </p:graphicFrame>
      <p:sp>
        <p:nvSpPr>
          <p:cNvPr id="7" name="مربع نص 6">
            <a:extLst>
              <a:ext uri="{FF2B5EF4-FFF2-40B4-BE49-F238E27FC236}">
                <a16:creationId xmlns:a16="http://schemas.microsoft.com/office/drawing/2014/main" id="{15D97487-AE98-8FDC-467E-C5100BB1E762}"/>
              </a:ext>
            </a:extLst>
          </p:cNvPr>
          <p:cNvSpPr txBox="1"/>
          <p:nvPr/>
        </p:nvSpPr>
        <p:spPr>
          <a:xfrm>
            <a:off x="868680" y="1386840"/>
            <a:ext cx="1729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Test cases</a:t>
            </a:r>
          </a:p>
        </p:txBody>
      </p:sp>
    </p:spTree>
    <p:extLst>
      <p:ext uri="{BB962C8B-B14F-4D97-AF65-F5344CB8AC3E}">
        <p14:creationId xmlns:p14="http://schemas.microsoft.com/office/powerpoint/2010/main" val="268675886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صورة 3">
            <a:extLst>
              <a:ext uri="{FF2B5EF4-FFF2-40B4-BE49-F238E27FC236}">
                <a16:creationId xmlns:a16="http://schemas.microsoft.com/office/drawing/2014/main" id="{E650AE80-7546-196A-926E-CC6E488E83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668" y="615956"/>
            <a:ext cx="3875732" cy="1886210"/>
          </a:xfrm>
          <a:prstGeom prst="rect">
            <a:avLst/>
          </a:prstGeom>
        </p:spPr>
      </p:pic>
      <p:pic>
        <p:nvPicPr>
          <p:cNvPr id="5" name="صورة 4">
            <a:extLst>
              <a:ext uri="{FF2B5EF4-FFF2-40B4-BE49-F238E27FC236}">
                <a16:creationId xmlns:a16="http://schemas.microsoft.com/office/drawing/2014/main" id="{9622D449-E6B5-E232-DCB6-112A027C27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615956"/>
            <a:ext cx="4004492" cy="959601"/>
          </a:xfrm>
          <a:prstGeom prst="rect">
            <a:avLst/>
          </a:prstGeom>
        </p:spPr>
      </p:pic>
      <p:pic>
        <p:nvPicPr>
          <p:cNvPr id="6" name="صورة 5">
            <a:extLst>
              <a:ext uri="{FF2B5EF4-FFF2-40B4-BE49-F238E27FC236}">
                <a16:creationId xmlns:a16="http://schemas.microsoft.com/office/drawing/2014/main" id="{AFACB262-832C-C9C8-9BF5-51D8049C31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8460" y="2961176"/>
            <a:ext cx="3931920" cy="1814599"/>
          </a:xfrm>
          <a:prstGeom prst="rect">
            <a:avLst/>
          </a:prstGeom>
        </p:spPr>
      </p:pic>
      <p:sp>
        <p:nvSpPr>
          <p:cNvPr id="7" name="مربع نص 6">
            <a:extLst>
              <a:ext uri="{FF2B5EF4-FFF2-40B4-BE49-F238E27FC236}">
                <a16:creationId xmlns:a16="http://schemas.microsoft.com/office/drawing/2014/main" id="{EA764F6A-022A-109E-EF4E-66F43167D9F0}"/>
              </a:ext>
            </a:extLst>
          </p:cNvPr>
          <p:cNvSpPr txBox="1"/>
          <p:nvPr/>
        </p:nvSpPr>
        <p:spPr>
          <a:xfrm>
            <a:off x="3474720" y="2571750"/>
            <a:ext cx="1905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2">
                    <a:lumMod val="50000"/>
                  </a:schemeClr>
                </a:solidFill>
              </a:rPr>
              <a:t>syntax</a:t>
            </a:r>
          </a:p>
        </p:txBody>
      </p:sp>
      <p:sp>
        <p:nvSpPr>
          <p:cNvPr id="9" name="مربع نص 8">
            <a:extLst>
              <a:ext uri="{FF2B5EF4-FFF2-40B4-BE49-F238E27FC236}">
                <a16:creationId xmlns:a16="http://schemas.microsoft.com/office/drawing/2014/main" id="{62969650-78A2-10D6-82D1-501AB3CC1653}"/>
              </a:ext>
            </a:extLst>
          </p:cNvPr>
          <p:cNvSpPr txBox="1"/>
          <p:nvPr/>
        </p:nvSpPr>
        <p:spPr>
          <a:xfrm>
            <a:off x="5295900" y="358140"/>
            <a:ext cx="19659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Round</a:t>
            </a:r>
          </a:p>
        </p:txBody>
      </p:sp>
      <p:sp>
        <p:nvSpPr>
          <p:cNvPr id="10" name="مربع نص 9">
            <a:extLst>
              <a:ext uri="{FF2B5EF4-FFF2-40B4-BE49-F238E27FC236}">
                <a16:creationId xmlns:a16="http://schemas.microsoft.com/office/drawing/2014/main" id="{439481D8-D8AA-74BF-E579-04043A09D8FF}"/>
              </a:ext>
            </a:extLst>
          </p:cNvPr>
          <p:cNvSpPr txBox="1"/>
          <p:nvPr/>
        </p:nvSpPr>
        <p:spPr>
          <a:xfrm>
            <a:off x="967740" y="308179"/>
            <a:ext cx="23850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Floor  </a:t>
            </a:r>
            <a:r>
              <a:rPr lang="en-US" sz="1400" dirty="0">
                <a:solidFill>
                  <a:schemeClr val="accent2">
                    <a:lumMod val="50000"/>
                  </a:schemeClr>
                </a:solidFill>
                <a:latin typeface="Bahnschrift SemiLight Condensed" panose="020B0502040204020203" pitchFamily="34" charset="0"/>
              </a:rPr>
              <a:t>&amp;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 ceil </a:t>
            </a:r>
          </a:p>
        </p:txBody>
      </p:sp>
    </p:spTree>
    <p:extLst>
      <p:ext uri="{BB962C8B-B14F-4D97-AF65-F5344CB8AC3E}">
        <p14:creationId xmlns:p14="http://schemas.microsoft.com/office/powerpoint/2010/main" val="424939309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85C8DD-6FC2-A1DA-EB06-3BEFB44B2B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6AEB748E-D4B3-6D0B-9843-CF0D47DBE5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550" y="386319"/>
            <a:ext cx="7710900" cy="572700"/>
          </a:xfrm>
        </p:spPr>
        <p:txBody>
          <a:bodyPr/>
          <a:lstStyle/>
          <a:p>
            <a:r>
              <a:rPr lang="en-US" dirty="0"/>
              <a:t>code</a:t>
            </a:r>
          </a:p>
        </p:txBody>
      </p:sp>
    </p:spTree>
    <p:extLst>
      <p:ext uri="{BB962C8B-B14F-4D97-AF65-F5344CB8AC3E}">
        <p14:creationId xmlns:p14="http://schemas.microsoft.com/office/powerpoint/2010/main" val="2586002361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092E46-B857-7803-5BF9-DCBC406AB6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A8AC4799-98CA-2C29-B508-98FC681523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521225"/>
            <a:ext cx="2274660" cy="572700"/>
          </a:xfrm>
        </p:spPr>
        <p:txBody>
          <a:bodyPr/>
          <a:lstStyle/>
          <a:p>
            <a:r>
              <a:rPr lang="en-US" dirty="0"/>
              <a:t>Problem 5</a:t>
            </a:r>
          </a:p>
        </p:txBody>
      </p:sp>
      <p:sp>
        <p:nvSpPr>
          <p:cNvPr id="3" name="عنوان فرعي 2">
            <a:extLst>
              <a:ext uri="{FF2B5EF4-FFF2-40B4-BE49-F238E27FC236}">
                <a16:creationId xmlns:a16="http://schemas.microsoft.com/office/drawing/2014/main" id="{86AF7659-00BA-514A-34E9-0ECEEE44F1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9620" y="891483"/>
            <a:ext cx="8374380" cy="2243611"/>
          </a:xfrm>
        </p:spPr>
        <p:txBody>
          <a:bodyPr/>
          <a:lstStyle/>
          <a:p>
            <a:pPr algn="l"/>
            <a:r>
              <a:rPr lang="en-US" b="0" i="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Helvetica Neue"/>
              </a:rPr>
              <a:t>=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Helvetica Neue"/>
              </a:rPr>
              <a:t>Given a number </a:t>
            </a:r>
            <a:r>
              <a:rPr lang="en-US" i="1" dirty="0">
                <a:solidFill>
                  <a:schemeClr val="tx1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</a:rPr>
              <a:t>R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Helvetica Neue"/>
              </a:rPr>
              <a:t> calculate the </a:t>
            </a:r>
            <a:r>
              <a:rPr lang="en-US" b="1" dirty="0">
                <a:solidFill>
                  <a:schemeClr val="tx1">
                    <a:lumMod val="90000"/>
                    <a:lumOff val="10000"/>
                  </a:schemeClr>
                </a:solidFill>
                <a:latin typeface="Helvetica Neue"/>
              </a:rPr>
              <a:t>area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Helvetica Neue"/>
              </a:rPr>
              <a:t> of a circle using the following formula:</a:t>
            </a:r>
          </a:p>
          <a:p>
            <a:r>
              <a:rPr lang="en-US" b="1" dirty="0">
                <a:solidFill>
                  <a:schemeClr val="tx1">
                    <a:lumMod val="90000"/>
                    <a:lumOff val="10000"/>
                  </a:schemeClr>
                </a:solidFill>
                <a:latin typeface="Helvetica Neue"/>
              </a:rPr>
              <a:t>Area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Helvetica Neue"/>
              </a:rPr>
              <a:t> </a:t>
            </a:r>
            <a:r>
              <a:rPr lang="en-US" b="0" i="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Helvetica Neue"/>
              </a:rPr>
              <a:t> </a:t>
            </a:r>
            <a:r>
              <a:rPr lang="en-US" b="0" i="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times new roman" panose="02020603050405020304" pitchFamily="18" charset="0"/>
              </a:rPr>
              <a:t>π * </a:t>
            </a:r>
            <a:r>
              <a:rPr lang="en-US" b="0" i="1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times new roman" panose="02020603050405020304" pitchFamily="18" charset="0"/>
              </a:rPr>
              <a:t>R</a:t>
            </a:r>
            <a:r>
              <a:rPr lang="en-US" b="0" i="0" baseline="3000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times new roman" panose="02020603050405020304" pitchFamily="18" charset="0"/>
              </a:rPr>
              <a:t>2</a:t>
            </a:r>
            <a:r>
              <a:rPr lang="en-US" b="0" i="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Helvetica Neue"/>
              </a:rPr>
              <a:t>.</a:t>
            </a:r>
          </a:p>
          <a:p>
            <a:pPr algn="l"/>
            <a:r>
              <a:rPr lang="en-US" b="1" i="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Helvetica Neue"/>
              </a:rPr>
              <a:t>Note:</a:t>
            </a:r>
            <a:r>
              <a:rPr lang="en-US" b="0" i="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Helvetica Neue"/>
              </a:rPr>
              <a:t> consider </a:t>
            </a:r>
            <a:r>
              <a:rPr lang="en-US" b="0" i="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times new roman" panose="02020603050405020304" pitchFamily="18" charset="0"/>
              </a:rPr>
              <a:t>π</a:t>
            </a:r>
            <a:r>
              <a:rPr lang="en-US" b="0" i="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Helvetica Neue"/>
              </a:rPr>
              <a:t> = </a:t>
            </a:r>
            <a:r>
              <a:rPr lang="en-US" b="1" i="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Helvetica Neue"/>
              </a:rPr>
              <a:t>3.141592653</a:t>
            </a:r>
            <a:r>
              <a:rPr lang="en-US" b="0" i="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Helvetica Neue"/>
              </a:rPr>
              <a:t>.</a:t>
            </a:r>
          </a:p>
          <a:p>
            <a:pPr algn="l"/>
            <a:r>
              <a:rPr lang="en-US" b="1" i="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Helvetica Neue"/>
              </a:rPr>
              <a:t>Input</a:t>
            </a:r>
          </a:p>
          <a:p>
            <a:pPr algn="l"/>
            <a:r>
              <a:rPr lang="en-US" b="0" i="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Helvetica Neue"/>
              </a:rPr>
              <a:t>Only one line containing the number </a:t>
            </a:r>
            <a:r>
              <a:rPr lang="en-US" b="0" i="1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times new roman" panose="02020603050405020304" pitchFamily="18" charset="0"/>
              </a:rPr>
              <a:t>R</a:t>
            </a:r>
            <a:r>
              <a:rPr lang="en-US" b="0" i="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Helvetica Neue"/>
              </a:rPr>
              <a:t> (1 </a:t>
            </a:r>
            <a:r>
              <a:rPr lang="en-US" b="0" i="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times new roman" panose="02020603050405020304" pitchFamily="18" charset="0"/>
              </a:rPr>
              <a:t> ≤ </a:t>
            </a:r>
            <a:r>
              <a:rPr lang="en-US" b="0" i="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Helvetica Neue"/>
              </a:rPr>
              <a:t> </a:t>
            </a:r>
            <a:r>
              <a:rPr lang="en-US" b="0" i="1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times new roman" panose="02020603050405020304" pitchFamily="18" charset="0"/>
              </a:rPr>
              <a:t>R</a:t>
            </a:r>
            <a:r>
              <a:rPr lang="en-US" b="0" i="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Helvetica Neue"/>
              </a:rPr>
              <a:t> </a:t>
            </a:r>
            <a:r>
              <a:rPr lang="en-US" b="0" i="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times new roman" panose="02020603050405020304" pitchFamily="18" charset="0"/>
              </a:rPr>
              <a:t> ≤ </a:t>
            </a:r>
            <a:r>
              <a:rPr lang="en-US" b="0" i="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Helvetica Neue"/>
              </a:rPr>
              <a:t> 100).</a:t>
            </a:r>
          </a:p>
          <a:p>
            <a:pPr algn="l"/>
            <a:r>
              <a:rPr lang="en-US" b="1" i="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Helvetica Neue"/>
              </a:rPr>
              <a:t>Output</a:t>
            </a:r>
          </a:p>
          <a:p>
            <a:pPr algn="l"/>
            <a:r>
              <a:rPr lang="en-US" b="0" i="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Helvetica Neue"/>
              </a:rPr>
              <a:t>Print the calculated </a:t>
            </a:r>
            <a:r>
              <a:rPr lang="en-US" b="1" i="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Helvetica Neue"/>
              </a:rPr>
              <a:t>area</a:t>
            </a:r>
            <a:r>
              <a:rPr lang="en-US" b="0" i="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Helvetica Neue"/>
              </a:rPr>
              <a:t>, with </a:t>
            </a:r>
            <a:r>
              <a:rPr lang="en-US" b="1" i="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Helvetica Neue"/>
              </a:rPr>
              <a:t>9</a:t>
            </a:r>
            <a:r>
              <a:rPr lang="en-US" b="0" i="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Helvetica Neue"/>
              </a:rPr>
              <a:t> digits after the decimal point.</a:t>
            </a:r>
          </a:p>
          <a:p>
            <a:endParaRPr lang="en-US" dirty="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graphicFrame>
        <p:nvGraphicFramePr>
          <p:cNvPr id="4" name="جدول 3">
            <a:extLst>
              <a:ext uri="{FF2B5EF4-FFF2-40B4-BE49-F238E27FC236}">
                <a16:creationId xmlns:a16="http://schemas.microsoft.com/office/drawing/2014/main" id="{1492CFF2-B959-B86E-32CC-E7D336521A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0763691"/>
              </p:ext>
            </p:extLst>
          </p:nvPr>
        </p:nvGraphicFramePr>
        <p:xfrm>
          <a:off x="3963307" y="3289301"/>
          <a:ext cx="1488803" cy="822960"/>
        </p:xfrm>
        <a:graphic>
          <a:graphicData uri="http://schemas.openxmlformats.org/drawingml/2006/table">
            <a:tbl>
              <a:tblPr firstRow="1" bandRow="1">
                <a:tableStyleId>{84E11350-E59A-474B-BBC2-550DA754A74B}</a:tableStyleId>
              </a:tblPr>
              <a:tblGrid>
                <a:gridCol w="1488803">
                  <a:extLst>
                    <a:ext uri="{9D8B030D-6E8A-4147-A177-3AD203B41FA5}">
                      <a16:colId xmlns:a16="http://schemas.microsoft.com/office/drawing/2014/main" val="3073164431"/>
                    </a:ext>
                  </a:extLst>
                </a:gridCol>
              </a:tblGrid>
              <a:tr h="277285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</a:rPr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6082799"/>
                  </a:ext>
                </a:extLst>
              </a:tr>
              <a:tr h="46439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</a:rPr>
                        <a:t>78.539816325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7696406"/>
                  </a:ext>
                </a:extLst>
              </a:tr>
            </a:tbl>
          </a:graphicData>
        </a:graphic>
      </p:graphicFrame>
      <p:graphicFrame>
        <p:nvGraphicFramePr>
          <p:cNvPr id="5" name="جدول 4">
            <a:extLst>
              <a:ext uri="{FF2B5EF4-FFF2-40B4-BE49-F238E27FC236}">
                <a16:creationId xmlns:a16="http://schemas.microsoft.com/office/drawing/2014/main" id="{9B91EC1D-EE77-56A2-4BF8-797D9B18BE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0690638"/>
              </p:ext>
            </p:extLst>
          </p:nvPr>
        </p:nvGraphicFramePr>
        <p:xfrm>
          <a:off x="6725557" y="3289300"/>
          <a:ext cx="1930763" cy="822960"/>
        </p:xfrm>
        <a:graphic>
          <a:graphicData uri="http://schemas.openxmlformats.org/drawingml/2006/table">
            <a:tbl>
              <a:tblPr firstRow="1" bandRow="1">
                <a:tableStyleId>{84E11350-E59A-474B-BBC2-550DA754A74B}</a:tableStyleId>
              </a:tblPr>
              <a:tblGrid>
                <a:gridCol w="1930763">
                  <a:extLst>
                    <a:ext uri="{9D8B030D-6E8A-4147-A177-3AD203B41FA5}">
                      <a16:colId xmlns:a16="http://schemas.microsoft.com/office/drawing/2014/main" val="3469715851"/>
                    </a:ext>
                  </a:extLst>
                </a:gridCol>
              </a:tblGrid>
              <a:tr h="37126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</a:rPr>
                        <a:t>65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7173441"/>
                  </a:ext>
                </a:extLst>
              </a:tr>
              <a:tr h="45170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</a:rPr>
                        <a:t>13273.228958925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1316411"/>
                  </a:ext>
                </a:extLst>
              </a:tr>
            </a:tbl>
          </a:graphicData>
        </a:graphic>
      </p:graphicFrame>
      <p:graphicFrame>
        <p:nvGraphicFramePr>
          <p:cNvPr id="7" name="جدول 6">
            <a:extLst>
              <a:ext uri="{FF2B5EF4-FFF2-40B4-BE49-F238E27FC236}">
                <a16:creationId xmlns:a16="http://schemas.microsoft.com/office/drawing/2014/main" id="{C55C1C78-AA94-3DC9-9C19-8D4AE60159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6957214"/>
              </p:ext>
            </p:extLst>
          </p:nvPr>
        </p:nvGraphicFramePr>
        <p:xfrm>
          <a:off x="1201057" y="3289300"/>
          <a:ext cx="1488803" cy="889000"/>
        </p:xfrm>
        <a:graphic>
          <a:graphicData uri="http://schemas.openxmlformats.org/drawingml/2006/table">
            <a:tbl>
              <a:tblPr firstRow="1" bandRow="1">
                <a:tableStyleId>{84E11350-E59A-474B-BBC2-550DA754A74B}</a:tableStyleId>
              </a:tblPr>
              <a:tblGrid>
                <a:gridCol w="1488803">
                  <a:extLst>
                    <a:ext uri="{9D8B030D-6E8A-4147-A177-3AD203B41FA5}">
                      <a16:colId xmlns:a16="http://schemas.microsoft.com/office/drawing/2014/main" val="12371417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68644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</a:rPr>
                        <a:t>12.566370612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6947087"/>
                  </a:ext>
                </a:extLst>
              </a:tr>
            </a:tbl>
          </a:graphicData>
        </a:graphic>
      </p:graphicFrame>
      <p:sp>
        <p:nvSpPr>
          <p:cNvPr id="8" name="مربع نص 7">
            <a:extLst>
              <a:ext uri="{FF2B5EF4-FFF2-40B4-BE49-F238E27FC236}">
                <a16:creationId xmlns:a16="http://schemas.microsoft.com/office/drawing/2014/main" id="{1D7D75BF-16C1-429A-4A9F-685E51CDD613}"/>
              </a:ext>
            </a:extLst>
          </p:cNvPr>
          <p:cNvSpPr txBox="1"/>
          <p:nvPr/>
        </p:nvSpPr>
        <p:spPr>
          <a:xfrm>
            <a:off x="958215" y="2796540"/>
            <a:ext cx="1371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Test cases</a:t>
            </a:r>
          </a:p>
        </p:txBody>
      </p:sp>
    </p:spTree>
    <p:extLst>
      <p:ext uri="{BB962C8B-B14F-4D97-AF65-F5344CB8AC3E}">
        <p14:creationId xmlns:p14="http://schemas.microsoft.com/office/powerpoint/2010/main" val="165931906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صورة 3">
            <a:extLst>
              <a:ext uri="{FF2B5EF4-FFF2-40B4-BE49-F238E27FC236}">
                <a16:creationId xmlns:a16="http://schemas.microsoft.com/office/drawing/2014/main" id="{4ECE208E-53EE-3F41-1F94-185783E43F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5695" y="915888"/>
            <a:ext cx="4281798" cy="1538771"/>
          </a:xfrm>
          <a:prstGeom prst="rect">
            <a:avLst/>
          </a:prstGeom>
        </p:spPr>
      </p:pic>
      <p:sp>
        <p:nvSpPr>
          <p:cNvPr id="5" name="مربع نص 4">
            <a:extLst>
              <a:ext uri="{FF2B5EF4-FFF2-40B4-BE49-F238E27FC236}">
                <a16:creationId xmlns:a16="http://schemas.microsoft.com/office/drawing/2014/main" id="{ACE12B1E-9AE9-712D-B340-F31F14F51E53}"/>
              </a:ext>
            </a:extLst>
          </p:cNvPr>
          <p:cNvSpPr txBox="1"/>
          <p:nvPr/>
        </p:nvSpPr>
        <p:spPr>
          <a:xfrm>
            <a:off x="2899264" y="531627"/>
            <a:ext cx="2781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</a:rPr>
              <a:t>Method 1</a:t>
            </a:r>
          </a:p>
        </p:txBody>
      </p:sp>
      <p:pic>
        <p:nvPicPr>
          <p:cNvPr id="6" name="صورة 5">
            <a:extLst>
              <a:ext uri="{FF2B5EF4-FFF2-40B4-BE49-F238E27FC236}">
                <a16:creationId xmlns:a16="http://schemas.microsoft.com/office/drawing/2014/main" id="{733736E0-9528-CA7B-2CF0-E646FDD20C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5695" y="3073101"/>
            <a:ext cx="4299893" cy="1538772"/>
          </a:xfrm>
          <a:prstGeom prst="rect">
            <a:avLst/>
          </a:prstGeom>
        </p:spPr>
      </p:pic>
      <p:sp>
        <p:nvSpPr>
          <p:cNvPr id="7" name="مربع نص 6">
            <a:extLst>
              <a:ext uri="{FF2B5EF4-FFF2-40B4-BE49-F238E27FC236}">
                <a16:creationId xmlns:a16="http://schemas.microsoft.com/office/drawing/2014/main" id="{BE6B6042-0F02-DD5E-A7C8-2FB646FF3000}"/>
              </a:ext>
            </a:extLst>
          </p:cNvPr>
          <p:cNvSpPr txBox="1"/>
          <p:nvPr/>
        </p:nvSpPr>
        <p:spPr>
          <a:xfrm>
            <a:off x="2948794" y="2639453"/>
            <a:ext cx="26822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</a:rPr>
              <a:t>Method 2</a:t>
            </a:r>
          </a:p>
        </p:txBody>
      </p:sp>
    </p:spTree>
    <p:extLst>
      <p:ext uri="{BB962C8B-B14F-4D97-AF65-F5344CB8AC3E}">
        <p14:creationId xmlns:p14="http://schemas.microsoft.com/office/powerpoint/2010/main" val="408421576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D4E29E-24CA-7A42-D503-567B410B0C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7193622C-F8CC-8616-F6EA-EE91BCCCF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550" y="386319"/>
            <a:ext cx="7710900" cy="572700"/>
          </a:xfrm>
        </p:spPr>
        <p:txBody>
          <a:bodyPr/>
          <a:lstStyle/>
          <a:p>
            <a:r>
              <a:rPr lang="en-US" dirty="0"/>
              <a:t>code</a:t>
            </a:r>
          </a:p>
        </p:txBody>
      </p:sp>
    </p:spTree>
    <p:extLst>
      <p:ext uri="{BB962C8B-B14F-4D97-AF65-F5344CB8AC3E}">
        <p14:creationId xmlns:p14="http://schemas.microsoft.com/office/powerpoint/2010/main" val="498084344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>
          <a:extLst>
            <a:ext uri="{FF2B5EF4-FFF2-40B4-BE49-F238E27FC236}">
              <a16:creationId xmlns:a16="http://schemas.microsoft.com/office/drawing/2014/main" id="{87706DDD-B159-666D-2B2E-37D8DF2195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3">
            <a:extLst>
              <a:ext uri="{FF2B5EF4-FFF2-40B4-BE49-F238E27FC236}">
                <a16:creationId xmlns:a16="http://schemas.microsoft.com/office/drawing/2014/main" id="{7D62E734-1B34-7633-11C1-B6502F2091B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58004" y="2520301"/>
            <a:ext cx="4750316" cy="6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</a:pPr>
            <a:r>
              <a:rPr lang="en-US" sz="2800" dirty="0">
                <a:solidFill>
                  <a:schemeClr val="dk1"/>
                </a:solidFill>
                <a:latin typeface="Poppins Medium"/>
                <a:cs typeface="Poppins Medium"/>
                <a:sym typeface="Poppins Medium"/>
              </a:rPr>
              <a:t>Hard problems</a:t>
            </a:r>
            <a:endParaRPr lang="en-US" sz="2400" dirty="0"/>
          </a:p>
        </p:txBody>
      </p:sp>
      <p:sp>
        <p:nvSpPr>
          <p:cNvPr id="155" name="Google Shape;155;p23">
            <a:extLst>
              <a:ext uri="{FF2B5EF4-FFF2-40B4-BE49-F238E27FC236}">
                <a16:creationId xmlns:a16="http://schemas.microsoft.com/office/drawing/2014/main" id="{0E6B70A6-F1D1-F5E7-02F2-D5D0BC5BAFC0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713224" y="1378650"/>
            <a:ext cx="1229875" cy="915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ar-EG" sz="5800" dirty="0"/>
              <a:t>0</a:t>
            </a:r>
            <a:r>
              <a:rPr lang="en-US" sz="5800" dirty="0"/>
              <a:t>5</a:t>
            </a:r>
            <a:endParaRPr sz="5800" dirty="0"/>
          </a:p>
        </p:txBody>
      </p:sp>
      <p:pic>
        <p:nvPicPr>
          <p:cNvPr id="157" name="Google Shape;157;p23">
            <a:extLst>
              <a:ext uri="{FF2B5EF4-FFF2-40B4-BE49-F238E27FC236}">
                <a16:creationId xmlns:a16="http://schemas.microsoft.com/office/drawing/2014/main" id="{D730791E-319F-0A57-0016-AB415352AF0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9256" b="9256"/>
          <a:stretch/>
        </p:blipFill>
        <p:spPr>
          <a:xfrm>
            <a:off x="4760825" y="854963"/>
            <a:ext cx="4213600" cy="34335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63330949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660634" y="2848951"/>
            <a:ext cx="3858900" cy="9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2800" dirty="0"/>
              <a:t>Revision  </a:t>
            </a:r>
            <a:br>
              <a:rPr lang="en-US" sz="2800" dirty="0"/>
            </a:br>
            <a:endParaRPr sz="2700" dirty="0"/>
          </a:p>
        </p:txBody>
      </p:sp>
      <p:sp>
        <p:nvSpPr>
          <p:cNvPr id="111" name="Google Shape;111;p17"/>
          <p:cNvSpPr txBox="1">
            <a:spLocks noGrp="1"/>
          </p:cNvSpPr>
          <p:nvPr>
            <p:ph type="title" idx="2"/>
          </p:nvPr>
        </p:nvSpPr>
        <p:spPr>
          <a:xfrm>
            <a:off x="713225" y="1378650"/>
            <a:ext cx="1080300" cy="915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 dirty="0"/>
              <a:t>01</a:t>
            </a:r>
            <a:endParaRPr dirty="0"/>
          </a:p>
        </p:txBody>
      </p:sp>
      <p:pic>
        <p:nvPicPr>
          <p:cNvPr id="113" name="Google Shape;113;p17" descr="A person standing in front of a blackboard with math equations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84536" y="761178"/>
            <a:ext cx="3621143" cy="36211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EF37B9-07DA-8BEE-9E3F-78B5228541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10B3EA22-7583-F718-3755-2C9F30620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521225"/>
            <a:ext cx="2274660" cy="572700"/>
          </a:xfrm>
        </p:spPr>
        <p:txBody>
          <a:bodyPr/>
          <a:lstStyle/>
          <a:p>
            <a:r>
              <a:rPr lang="en-US" dirty="0"/>
              <a:t>Problem 6</a:t>
            </a:r>
          </a:p>
        </p:txBody>
      </p:sp>
      <p:sp>
        <p:nvSpPr>
          <p:cNvPr id="3" name="عنوان فرعي 2">
            <a:extLst>
              <a:ext uri="{FF2B5EF4-FFF2-40B4-BE49-F238E27FC236}">
                <a16:creationId xmlns:a16="http://schemas.microsoft.com/office/drawing/2014/main" id="{D1AF53FB-1973-73EF-D9A0-B4EBD2A900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9620" y="731375"/>
            <a:ext cx="8374380" cy="2243611"/>
          </a:xfrm>
        </p:spPr>
        <p:txBody>
          <a:bodyPr/>
          <a:lstStyle/>
          <a:p>
            <a:r>
              <a:rPr lang="en-US" dirty="0"/>
              <a:t>Given a number N . Print the summation of the numbers that is between 1 and N (inclusive).</a:t>
            </a:r>
          </a:p>
          <a:p>
            <a:r>
              <a:rPr lang="en-US" dirty="0"/>
              <a:t>Input</a:t>
            </a:r>
          </a:p>
          <a:p>
            <a:r>
              <a:rPr lang="en-US" dirty="0"/>
              <a:t>Only one line containing a number N</a:t>
            </a:r>
          </a:p>
          <a:p>
            <a:r>
              <a:rPr lang="en-US" dirty="0"/>
              <a:t> (1≤N≤10^9)</a:t>
            </a:r>
          </a:p>
          <a:p>
            <a:r>
              <a:rPr lang="en-US" dirty="0"/>
              <a:t>Output</a:t>
            </a:r>
          </a:p>
          <a:p>
            <a:r>
              <a:rPr lang="en-US" dirty="0"/>
              <a:t>Print the summation of the numbers that are between 1 and N (inclusive).</a:t>
            </a:r>
          </a:p>
        </p:txBody>
      </p:sp>
      <p:graphicFrame>
        <p:nvGraphicFramePr>
          <p:cNvPr id="4" name="جدول 3">
            <a:extLst>
              <a:ext uri="{FF2B5EF4-FFF2-40B4-BE49-F238E27FC236}">
                <a16:creationId xmlns:a16="http://schemas.microsoft.com/office/drawing/2014/main" id="{FA7494F9-004C-CB6C-2FE2-779E5E5AC7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7385505"/>
              </p:ext>
            </p:extLst>
          </p:nvPr>
        </p:nvGraphicFramePr>
        <p:xfrm>
          <a:off x="3101340" y="3305810"/>
          <a:ext cx="937260" cy="741680"/>
        </p:xfrm>
        <a:graphic>
          <a:graphicData uri="http://schemas.openxmlformats.org/drawingml/2006/table">
            <a:tbl>
              <a:tblPr firstRow="1" bandRow="1">
                <a:tableStyleId>{84E11350-E59A-474B-BBC2-550DA754A74B}</a:tableStyleId>
              </a:tblPr>
              <a:tblGrid>
                <a:gridCol w="937260">
                  <a:extLst>
                    <a:ext uri="{9D8B030D-6E8A-4147-A177-3AD203B41FA5}">
                      <a16:colId xmlns:a16="http://schemas.microsoft.com/office/drawing/2014/main" val="30731644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</a:rPr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60827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</a:rPr>
                        <a:t>55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7696406"/>
                  </a:ext>
                </a:extLst>
              </a:tr>
            </a:tbl>
          </a:graphicData>
        </a:graphic>
      </p:graphicFrame>
      <p:graphicFrame>
        <p:nvGraphicFramePr>
          <p:cNvPr id="5" name="جدول 4">
            <a:extLst>
              <a:ext uri="{FF2B5EF4-FFF2-40B4-BE49-F238E27FC236}">
                <a16:creationId xmlns:a16="http://schemas.microsoft.com/office/drawing/2014/main" id="{B32D956A-DFA7-4D61-5655-8CC70DF91E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3067994"/>
              </p:ext>
            </p:extLst>
          </p:nvPr>
        </p:nvGraphicFramePr>
        <p:xfrm>
          <a:off x="4644390" y="3305810"/>
          <a:ext cx="1569720" cy="741680"/>
        </p:xfrm>
        <a:graphic>
          <a:graphicData uri="http://schemas.openxmlformats.org/drawingml/2006/table">
            <a:tbl>
              <a:tblPr firstRow="1" bandRow="1">
                <a:tableStyleId>{84E11350-E59A-474B-BBC2-550DA754A74B}</a:tableStyleId>
              </a:tblPr>
              <a:tblGrid>
                <a:gridCol w="1569720">
                  <a:extLst>
                    <a:ext uri="{9D8B030D-6E8A-4147-A177-3AD203B41FA5}">
                      <a16:colId xmlns:a16="http://schemas.microsoft.com/office/drawing/2014/main" val="34697158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</a:rPr>
                        <a:t>1000000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71734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</a:rPr>
                        <a:t>500000500000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1316411"/>
                  </a:ext>
                </a:extLst>
              </a:tr>
            </a:tbl>
          </a:graphicData>
        </a:graphic>
      </p:graphicFrame>
      <p:graphicFrame>
        <p:nvGraphicFramePr>
          <p:cNvPr id="6" name="جدول 5">
            <a:extLst>
              <a:ext uri="{FF2B5EF4-FFF2-40B4-BE49-F238E27FC236}">
                <a16:creationId xmlns:a16="http://schemas.microsoft.com/office/drawing/2014/main" id="{27A84E76-5063-075C-575E-C0D461652E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0120986"/>
              </p:ext>
            </p:extLst>
          </p:nvPr>
        </p:nvGraphicFramePr>
        <p:xfrm>
          <a:off x="6873240" y="3305810"/>
          <a:ext cx="1775460" cy="741680"/>
        </p:xfrm>
        <a:graphic>
          <a:graphicData uri="http://schemas.openxmlformats.org/drawingml/2006/table">
            <a:tbl>
              <a:tblPr firstRow="1" bandRow="1">
                <a:tableStyleId>{84E11350-E59A-474B-BBC2-550DA754A74B}</a:tableStyleId>
              </a:tblPr>
              <a:tblGrid>
                <a:gridCol w="1775460">
                  <a:extLst>
                    <a:ext uri="{9D8B030D-6E8A-4147-A177-3AD203B41FA5}">
                      <a16:colId xmlns:a16="http://schemas.microsoft.com/office/drawing/2014/main" val="22287357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</a:rPr>
                        <a:t>102600568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36415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</a:rPr>
                        <a:t>5263438328261596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9453731"/>
                  </a:ext>
                </a:extLst>
              </a:tr>
            </a:tbl>
          </a:graphicData>
        </a:graphic>
      </p:graphicFrame>
      <p:graphicFrame>
        <p:nvGraphicFramePr>
          <p:cNvPr id="7" name="جدول 6">
            <a:extLst>
              <a:ext uri="{FF2B5EF4-FFF2-40B4-BE49-F238E27FC236}">
                <a16:creationId xmlns:a16="http://schemas.microsoft.com/office/drawing/2014/main" id="{8DF1E69E-4314-ECA2-689E-8BEAE00455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4187436"/>
              </p:ext>
            </p:extLst>
          </p:nvPr>
        </p:nvGraphicFramePr>
        <p:xfrm>
          <a:off x="1392555" y="3305810"/>
          <a:ext cx="937260" cy="741680"/>
        </p:xfrm>
        <a:graphic>
          <a:graphicData uri="http://schemas.openxmlformats.org/drawingml/2006/table">
            <a:tbl>
              <a:tblPr firstRow="1" bandRow="1">
                <a:tableStyleId>{84E11350-E59A-474B-BBC2-550DA754A74B}</a:tableStyleId>
              </a:tblPr>
              <a:tblGrid>
                <a:gridCol w="937260">
                  <a:extLst>
                    <a:ext uri="{9D8B030D-6E8A-4147-A177-3AD203B41FA5}">
                      <a16:colId xmlns:a16="http://schemas.microsoft.com/office/drawing/2014/main" val="12371417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</a:rPr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68644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</a:rPr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6947087"/>
                  </a:ext>
                </a:extLst>
              </a:tr>
            </a:tbl>
          </a:graphicData>
        </a:graphic>
      </p:graphicFrame>
      <p:sp>
        <p:nvSpPr>
          <p:cNvPr id="8" name="مربع نص 7">
            <a:extLst>
              <a:ext uri="{FF2B5EF4-FFF2-40B4-BE49-F238E27FC236}">
                <a16:creationId xmlns:a16="http://schemas.microsoft.com/office/drawing/2014/main" id="{01D10E79-3ECF-4D54-35DC-2A860DB64CE3}"/>
              </a:ext>
            </a:extLst>
          </p:cNvPr>
          <p:cNvSpPr txBox="1"/>
          <p:nvPr/>
        </p:nvSpPr>
        <p:spPr>
          <a:xfrm>
            <a:off x="958215" y="2796540"/>
            <a:ext cx="1371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Test cases</a:t>
            </a:r>
          </a:p>
        </p:txBody>
      </p:sp>
    </p:spTree>
    <p:extLst>
      <p:ext uri="{BB962C8B-B14F-4D97-AF65-F5344CB8AC3E}">
        <p14:creationId xmlns:p14="http://schemas.microsoft.com/office/powerpoint/2010/main" val="190146585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مربع نص 1">
            <a:extLst>
              <a:ext uri="{FF2B5EF4-FFF2-40B4-BE49-F238E27FC236}">
                <a16:creationId xmlns:a16="http://schemas.microsoft.com/office/drawing/2014/main" id="{8789CCC2-B6F8-479D-10EA-FB15558A1683}"/>
              </a:ext>
            </a:extLst>
          </p:cNvPr>
          <p:cNvSpPr txBox="1"/>
          <p:nvPr/>
        </p:nvSpPr>
        <p:spPr>
          <a:xfrm>
            <a:off x="586740" y="601980"/>
            <a:ext cx="557784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tx1">
                    <a:lumMod val="90000"/>
                    <a:lumOff val="10000"/>
                  </a:schemeClr>
                </a:solidFill>
                <a:latin typeface="Calibri" panose="020F0502020204030204" pitchFamily="34" charset="0"/>
              </a:rPr>
              <a:t>If number =10 </a:t>
            </a:r>
          </a:p>
          <a:p>
            <a:endParaRPr lang="en" sz="1800" dirty="0">
              <a:solidFill>
                <a:schemeClr val="tx1">
                  <a:lumMod val="90000"/>
                  <a:lumOff val="10000"/>
                </a:schemeClr>
              </a:solidFill>
              <a:latin typeface="Calibri" panose="020F0502020204030204" pitchFamily="34" charset="0"/>
            </a:endParaRPr>
          </a:p>
          <a:p>
            <a:r>
              <a:rPr lang="en-US" sz="1800" dirty="0">
                <a:solidFill>
                  <a:schemeClr val="tx1">
                    <a:lumMod val="90000"/>
                    <a:lumOff val="10000"/>
                  </a:schemeClr>
                </a:solidFill>
                <a:latin typeface="Calibri" panose="020F0502020204030204" pitchFamily="34" charset="0"/>
              </a:rPr>
              <a:t>suppose </a:t>
            </a:r>
          </a:p>
          <a:p>
            <a:r>
              <a:rPr lang="en" sz="1800" dirty="0">
                <a:solidFill>
                  <a:schemeClr val="tx1">
                    <a:lumMod val="90000"/>
                    <a:lumOff val="10000"/>
                  </a:schemeClr>
                </a:solidFill>
                <a:latin typeface="Calibri" panose="020F0502020204030204" pitchFamily="34" charset="0"/>
              </a:rPr>
              <a:t> </a:t>
            </a:r>
          </a:p>
          <a:p>
            <a:r>
              <a:rPr lang="en-US" sz="1800" dirty="0">
                <a:solidFill>
                  <a:schemeClr val="tx1">
                    <a:lumMod val="90000"/>
                    <a:lumOff val="10000"/>
                  </a:schemeClr>
                </a:solidFill>
                <a:latin typeface="Calibri" panose="020F0502020204030204" pitchFamily="34" charset="0"/>
              </a:rPr>
              <a:t>result=1+2+3+4+5+6+7+8+9+10</a:t>
            </a:r>
          </a:p>
          <a:p>
            <a:r>
              <a:rPr lang="en-US" sz="1800" dirty="0">
                <a:solidFill>
                  <a:schemeClr val="tx1">
                    <a:lumMod val="90000"/>
                    <a:lumOff val="10000"/>
                  </a:schemeClr>
                </a:solidFill>
                <a:latin typeface="Calibri" panose="020F0502020204030204" pitchFamily="34" charset="0"/>
              </a:rPr>
              <a:t>result=10+9+8+7+6+5+4+3+2+1</a:t>
            </a:r>
          </a:p>
          <a:p>
            <a:endParaRPr lang="en" sz="1800" dirty="0">
              <a:solidFill>
                <a:schemeClr val="tx1">
                  <a:lumMod val="90000"/>
                  <a:lumOff val="10000"/>
                </a:schemeClr>
              </a:solidFill>
              <a:latin typeface="Calibri" panose="020F0502020204030204" pitchFamily="34" charset="0"/>
            </a:endParaRPr>
          </a:p>
          <a:p>
            <a:r>
              <a:rPr lang="en-US" sz="1800" dirty="0">
                <a:solidFill>
                  <a:schemeClr val="tx1">
                    <a:lumMod val="90000"/>
                    <a:lumOff val="10000"/>
                  </a:schemeClr>
                </a:solidFill>
                <a:latin typeface="Calibri" panose="020F0502020204030204" pitchFamily="34" charset="0"/>
              </a:rPr>
              <a:t>2 result=11+11+11+11+11+11+11+11+11+11</a:t>
            </a:r>
          </a:p>
          <a:p>
            <a:r>
              <a:rPr lang="en-US" sz="1800" dirty="0">
                <a:solidFill>
                  <a:schemeClr val="tx1">
                    <a:lumMod val="90000"/>
                    <a:lumOff val="10000"/>
                  </a:schemeClr>
                </a:solidFill>
                <a:latin typeface="Calibri" panose="020F0502020204030204" pitchFamily="34" charset="0"/>
              </a:rPr>
              <a:t>2 result=11(1+1+1+1+1+1+1+1+1+1)</a:t>
            </a:r>
          </a:p>
          <a:p>
            <a:r>
              <a:rPr lang="en-US" sz="1800" dirty="0">
                <a:solidFill>
                  <a:schemeClr val="tx1">
                    <a:lumMod val="90000"/>
                    <a:lumOff val="10000"/>
                  </a:schemeClr>
                </a:solidFill>
                <a:latin typeface="Calibri" panose="020F0502020204030204" pitchFamily="34" charset="0"/>
              </a:rPr>
              <a:t>2 result=11*10</a:t>
            </a:r>
          </a:p>
          <a:p>
            <a:r>
              <a:rPr lang="en-US" sz="1800" dirty="0">
                <a:solidFill>
                  <a:schemeClr val="tx1">
                    <a:lumMod val="90000"/>
                    <a:lumOff val="10000"/>
                  </a:schemeClr>
                </a:solidFill>
                <a:latin typeface="Calibri" panose="020F0502020204030204" pitchFamily="34" charset="0"/>
              </a:rPr>
              <a:t>result=(11*10)/2</a:t>
            </a:r>
          </a:p>
          <a:p>
            <a:r>
              <a:rPr lang="en-US" sz="1800" dirty="0">
                <a:solidFill>
                  <a:schemeClr val="tx1">
                    <a:lumMod val="90000"/>
                    <a:lumOff val="10000"/>
                  </a:schemeClr>
                </a:solidFill>
                <a:latin typeface="Calibri" panose="020F0502020204030204" pitchFamily="34" charset="0"/>
              </a:rPr>
              <a:t>result=110/2=55</a:t>
            </a:r>
          </a:p>
          <a:p>
            <a:r>
              <a:rPr lang="en-US" sz="1800" dirty="0">
                <a:solidFill>
                  <a:schemeClr val="tx1">
                    <a:lumMod val="90000"/>
                    <a:lumOff val="10000"/>
                  </a:schemeClr>
                </a:solidFill>
                <a:latin typeface="Calibri" panose="020F0502020204030204" pitchFamily="34" charset="0"/>
              </a:rPr>
              <a:t>result=(number*(number+1))/2</a:t>
            </a:r>
          </a:p>
        </p:txBody>
      </p:sp>
      <p:sp>
        <p:nvSpPr>
          <p:cNvPr id="3" name="مربع نص 2">
            <a:extLst>
              <a:ext uri="{FF2B5EF4-FFF2-40B4-BE49-F238E27FC236}">
                <a16:creationId xmlns:a16="http://schemas.microsoft.com/office/drawing/2014/main" id="{A130E62A-A934-8D99-0E42-BAF3643E70A3}"/>
              </a:ext>
            </a:extLst>
          </p:cNvPr>
          <p:cNvSpPr txBox="1"/>
          <p:nvPr/>
        </p:nvSpPr>
        <p:spPr>
          <a:xfrm>
            <a:off x="3672840" y="1859280"/>
            <a:ext cx="4191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</a:rPr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405058853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FDB261-50EC-7626-EE5E-65D6DB2FCF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BBB11A5B-3610-BBC3-A17D-1856E237A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550" y="386319"/>
            <a:ext cx="7710900" cy="572700"/>
          </a:xfrm>
        </p:spPr>
        <p:txBody>
          <a:bodyPr/>
          <a:lstStyle/>
          <a:p>
            <a:r>
              <a:rPr lang="en-US" dirty="0"/>
              <a:t>code</a:t>
            </a:r>
          </a:p>
        </p:txBody>
      </p:sp>
    </p:spTree>
    <p:extLst>
      <p:ext uri="{BB962C8B-B14F-4D97-AF65-F5344CB8AC3E}">
        <p14:creationId xmlns:p14="http://schemas.microsoft.com/office/powerpoint/2010/main" val="1173444837"/>
      </p:ext>
    </p:extLst>
  </p:cSld>
  <p:clrMapOvr>
    <a:masterClrMapping/>
  </p:clrMapOvr>
  <p:transition spd="slow">
    <p:push dir="u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0"/>
          <p:cNvSpPr txBox="1">
            <a:spLocks noGrp="1"/>
          </p:cNvSpPr>
          <p:nvPr>
            <p:ph type="subTitle" idx="1"/>
          </p:nvPr>
        </p:nvSpPr>
        <p:spPr>
          <a:xfrm>
            <a:off x="426721" y="892413"/>
            <a:ext cx="7818120" cy="18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b="0" i="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Open Sans" panose="020F0502020204030204" pitchFamily="34" charset="0"/>
              </a:rPr>
              <a:t>“If we can do it, wonderful. If we can’t do it, let’s fail in the most beautiful way.”</a:t>
            </a:r>
            <a:endParaRPr dirty="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grpSp>
        <p:nvGrpSpPr>
          <p:cNvPr id="283" name="Google Shape;283;p40"/>
          <p:cNvGrpSpPr/>
          <p:nvPr/>
        </p:nvGrpSpPr>
        <p:grpSpPr>
          <a:xfrm>
            <a:off x="521642" y="2443717"/>
            <a:ext cx="1956979" cy="1863288"/>
            <a:chOff x="5364750" y="3235150"/>
            <a:chExt cx="277275" cy="294950"/>
          </a:xfrm>
        </p:grpSpPr>
        <p:sp>
          <p:nvSpPr>
            <p:cNvPr id="284" name="Google Shape;284;p40"/>
            <p:cNvSpPr/>
            <p:nvPr/>
          </p:nvSpPr>
          <p:spPr>
            <a:xfrm>
              <a:off x="5502600" y="3235150"/>
              <a:ext cx="17350" cy="44125"/>
            </a:xfrm>
            <a:custGeom>
              <a:avLst/>
              <a:gdLst/>
              <a:ahLst/>
              <a:cxnLst/>
              <a:rect l="l" t="t" r="r" b="b"/>
              <a:pathLst>
                <a:path w="694" h="1765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418"/>
                  </a:lnTo>
                  <a:cubicBezTo>
                    <a:pt x="0" y="1607"/>
                    <a:pt x="158" y="1765"/>
                    <a:pt x="347" y="1765"/>
                  </a:cubicBezTo>
                  <a:cubicBezTo>
                    <a:pt x="536" y="1765"/>
                    <a:pt x="693" y="1607"/>
                    <a:pt x="693" y="1418"/>
                  </a:cubicBezTo>
                  <a:lnTo>
                    <a:pt x="693" y="347"/>
                  </a:ln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" name="Google Shape;285;p40"/>
            <p:cNvSpPr/>
            <p:nvPr/>
          </p:nvSpPr>
          <p:spPr>
            <a:xfrm>
              <a:off x="5555375" y="3253850"/>
              <a:ext cx="35450" cy="34100"/>
            </a:xfrm>
            <a:custGeom>
              <a:avLst/>
              <a:gdLst/>
              <a:ahLst/>
              <a:cxnLst/>
              <a:rect l="l" t="t" r="r" b="b"/>
              <a:pathLst>
                <a:path w="1418" h="1364" extrusionOk="0">
                  <a:moveTo>
                    <a:pt x="1071" y="1"/>
                  </a:moveTo>
                  <a:cubicBezTo>
                    <a:pt x="977" y="1"/>
                    <a:pt x="882" y="24"/>
                    <a:pt x="819" y="72"/>
                  </a:cubicBezTo>
                  <a:lnTo>
                    <a:pt x="126" y="796"/>
                  </a:lnTo>
                  <a:cubicBezTo>
                    <a:pt x="0" y="922"/>
                    <a:pt x="0" y="1143"/>
                    <a:pt x="126" y="1269"/>
                  </a:cubicBezTo>
                  <a:cubicBezTo>
                    <a:pt x="189" y="1332"/>
                    <a:pt x="268" y="1363"/>
                    <a:pt x="350" y="1363"/>
                  </a:cubicBezTo>
                  <a:cubicBezTo>
                    <a:pt x="433" y="1363"/>
                    <a:pt x="520" y="1332"/>
                    <a:pt x="599" y="1269"/>
                  </a:cubicBezTo>
                  <a:lnTo>
                    <a:pt x="1323" y="544"/>
                  </a:lnTo>
                  <a:cubicBezTo>
                    <a:pt x="1418" y="418"/>
                    <a:pt x="1418" y="198"/>
                    <a:pt x="1323" y="72"/>
                  </a:cubicBezTo>
                  <a:cubicBezTo>
                    <a:pt x="1260" y="24"/>
                    <a:pt x="1166" y="1"/>
                    <a:pt x="10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Google Shape;286;p40"/>
            <p:cNvSpPr/>
            <p:nvPr/>
          </p:nvSpPr>
          <p:spPr>
            <a:xfrm>
              <a:off x="5606550" y="3357225"/>
              <a:ext cx="35475" cy="18150"/>
            </a:xfrm>
            <a:custGeom>
              <a:avLst/>
              <a:gdLst/>
              <a:ahLst/>
              <a:cxnLst/>
              <a:rect l="l" t="t" r="r" b="b"/>
              <a:pathLst>
                <a:path w="1419" h="726" extrusionOk="0">
                  <a:moveTo>
                    <a:pt x="379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79" y="725"/>
                  </a:cubicBezTo>
                  <a:lnTo>
                    <a:pt x="1072" y="725"/>
                  </a:lnTo>
                  <a:cubicBezTo>
                    <a:pt x="1261" y="725"/>
                    <a:pt x="1419" y="568"/>
                    <a:pt x="1419" y="347"/>
                  </a:cubicBezTo>
                  <a:cubicBezTo>
                    <a:pt x="1419" y="158"/>
                    <a:pt x="1261" y="1"/>
                    <a:pt x="10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87;p40"/>
            <p:cNvSpPr/>
            <p:nvPr/>
          </p:nvSpPr>
          <p:spPr>
            <a:xfrm>
              <a:off x="5364750" y="3357225"/>
              <a:ext cx="35475" cy="17350"/>
            </a:xfrm>
            <a:custGeom>
              <a:avLst/>
              <a:gdLst/>
              <a:ahLst/>
              <a:cxnLst/>
              <a:rect l="l" t="t" r="r" b="b"/>
              <a:pathLst>
                <a:path w="1419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694"/>
                    <a:pt x="347" y="694"/>
                  </a:cubicBezTo>
                  <a:lnTo>
                    <a:pt x="1072" y="694"/>
                  </a:lnTo>
                  <a:cubicBezTo>
                    <a:pt x="1261" y="694"/>
                    <a:pt x="1419" y="568"/>
                    <a:pt x="1419" y="347"/>
                  </a:cubicBezTo>
                  <a:cubicBezTo>
                    <a:pt x="1419" y="158"/>
                    <a:pt x="1261" y="1"/>
                    <a:pt x="10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88;p40"/>
            <p:cNvSpPr/>
            <p:nvPr/>
          </p:nvSpPr>
          <p:spPr>
            <a:xfrm>
              <a:off x="5433275" y="3253850"/>
              <a:ext cx="35475" cy="34100"/>
            </a:xfrm>
            <a:custGeom>
              <a:avLst/>
              <a:gdLst/>
              <a:ahLst/>
              <a:cxnLst/>
              <a:rect l="l" t="t" r="r" b="b"/>
              <a:pathLst>
                <a:path w="1419" h="1364" extrusionOk="0">
                  <a:moveTo>
                    <a:pt x="363" y="1"/>
                  </a:moveTo>
                  <a:cubicBezTo>
                    <a:pt x="276" y="1"/>
                    <a:pt x="190" y="24"/>
                    <a:pt x="127" y="72"/>
                  </a:cubicBezTo>
                  <a:cubicBezTo>
                    <a:pt x="1" y="198"/>
                    <a:pt x="1" y="450"/>
                    <a:pt x="127" y="544"/>
                  </a:cubicBezTo>
                  <a:lnTo>
                    <a:pt x="820" y="1269"/>
                  </a:lnTo>
                  <a:cubicBezTo>
                    <a:pt x="883" y="1332"/>
                    <a:pt x="977" y="1363"/>
                    <a:pt x="1072" y="1363"/>
                  </a:cubicBezTo>
                  <a:cubicBezTo>
                    <a:pt x="1166" y="1363"/>
                    <a:pt x="1261" y="1332"/>
                    <a:pt x="1324" y="1269"/>
                  </a:cubicBezTo>
                  <a:cubicBezTo>
                    <a:pt x="1418" y="1143"/>
                    <a:pt x="1418" y="922"/>
                    <a:pt x="1324" y="796"/>
                  </a:cubicBezTo>
                  <a:lnTo>
                    <a:pt x="599" y="72"/>
                  </a:lnTo>
                  <a:cubicBezTo>
                    <a:pt x="536" y="24"/>
                    <a:pt x="450" y="1"/>
                    <a:pt x="3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89;p40"/>
            <p:cNvSpPr/>
            <p:nvPr/>
          </p:nvSpPr>
          <p:spPr>
            <a:xfrm>
              <a:off x="5380500" y="3287775"/>
              <a:ext cx="37050" cy="25975"/>
            </a:xfrm>
            <a:custGeom>
              <a:avLst/>
              <a:gdLst/>
              <a:ahLst/>
              <a:cxnLst/>
              <a:rect l="l" t="t" r="r" b="b"/>
              <a:pathLst>
                <a:path w="1482" h="1039" extrusionOk="0">
                  <a:moveTo>
                    <a:pt x="396" y="0"/>
                  </a:moveTo>
                  <a:cubicBezTo>
                    <a:pt x="267" y="0"/>
                    <a:pt x="132" y="81"/>
                    <a:pt x="64" y="195"/>
                  </a:cubicBezTo>
                  <a:cubicBezTo>
                    <a:pt x="1" y="353"/>
                    <a:pt x="64" y="573"/>
                    <a:pt x="221" y="668"/>
                  </a:cubicBezTo>
                  <a:lnTo>
                    <a:pt x="946" y="1015"/>
                  </a:lnTo>
                  <a:cubicBezTo>
                    <a:pt x="987" y="1031"/>
                    <a:pt x="1032" y="1039"/>
                    <a:pt x="1077" y="1039"/>
                  </a:cubicBezTo>
                  <a:cubicBezTo>
                    <a:pt x="1209" y="1039"/>
                    <a:pt x="1349" y="974"/>
                    <a:pt x="1419" y="857"/>
                  </a:cubicBezTo>
                  <a:cubicBezTo>
                    <a:pt x="1482" y="699"/>
                    <a:pt x="1419" y="447"/>
                    <a:pt x="1261" y="384"/>
                  </a:cubicBezTo>
                  <a:lnTo>
                    <a:pt x="536" y="38"/>
                  </a:lnTo>
                  <a:cubicBezTo>
                    <a:pt x="493" y="12"/>
                    <a:pt x="445" y="0"/>
                    <a:pt x="3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0;p40"/>
            <p:cNvSpPr/>
            <p:nvPr/>
          </p:nvSpPr>
          <p:spPr>
            <a:xfrm>
              <a:off x="5588450" y="3288075"/>
              <a:ext cx="37025" cy="26800"/>
            </a:xfrm>
            <a:custGeom>
              <a:avLst/>
              <a:gdLst/>
              <a:ahLst/>
              <a:cxnLst/>
              <a:rect l="l" t="t" r="r" b="b"/>
              <a:pathLst>
                <a:path w="1481" h="1072" extrusionOk="0">
                  <a:moveTo>
                    <a:pt x="1110" y="0"/>
                  </a:moveTo>
                  <a:cubicBezTo>
                    <a:pt x="1049" y="0"/>
                    <a:pt x="983" y="18"/>
                    <a:pt x="914" y="57"/>
                  </a:cubicBezTo>
                  <a:lnTo>
                    <a:pt x="221" y="404"/>
                  </a:lnTo>
                  <a:cubicBezTo>
                    <a:pt x="63" y="498"/>
                    <a:pt x="0" y="687"/>
                    <a:pt x="63" y="877"/>
                  </a:cubicBezTo>
                  <a:cubicBezTo>
                    <a:pt x="132" y="991"/>
                    <a:pt x="250" y="1072"/>
                    <a:pt x="382" y="1072"/>
                  </a:cubicBezTo>
                  <a:cubicBezTo>
                    <a:pt x="432" y="1072"/>
                    <a:pt x="484" y="1060"/>
                    <a:pt x="536" y="1034"/>
                  </a:cubicBezTo>
                  <a:lnTo>
                    <a:pt x="1260" y="687"/>
                  </a:lnTo>
                  <a:cubicBezTo>
                    <a:pt x="1418" y="593"/>
                    <a:pt x="1481" y="404"/>
                    <a:pt x="1418" y="215"/>
                  </a:cubicBezTo>
                  <a:cubicBezTo>
                    <a:pt x="1353" y="85"/>
                    <a:pt x="1244" y="0"/>
                    <a:pt x="11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1;p40"/>
            <p:cNvSpPr/>
            <p:nvPr/>
          </p:nvSpPr>
          <p:spPr>
            <a:xfrm>
              <a:off x="5412025" y="3286350"/>
              <a:ext cx="177225" cy="243750"/>
            </a:xfrm>
            <a:custGeom>
              <a:avLst/>
              <a:gdLst/>
              <a:ahLst/>
              <a:cxnLst/>
              <a:rect l="l" t="t" r="r" b="b"/>
              <a:pathLst>
                <a:path w="7089" h="9750" extrusionOk="0">
                  <a:moveTo>
                    <a:pt x="3529" y="0"/>
                  </a:moveTo>
                  <a:cubicBezTo>
                    <a:pt x="3151" y="0"/>
                    <a:pt x="2836" y="315"/>
                    <a:pt x="2836" y="725"/>
                  </a:cubicBezTo>
                  <a:lnTo>
                    <a:pt x="2836" y="1418"/>
                  </a:lnTo>
                  <a:cubicBezTo>
                    <a:pt x="2836" y="1040"/>
                    <a:pt x="2520" y="725"/>
                    <a:pt x="2111" y="725"/>
                  </a:cubicBezTo>
                  <a:cubicBezTo>
                    <a:pt x="1733" y="725"/>
                    <a:pt x="1418" y="1040"/>
                    <a:pt x="1418" y="1418"/>
                  </a:cubicBezTo>
                  <a:lnTo>
                    <a:pt x="1418" y="2143"/>
                  </a:lnTo>
                  <a:cubicBezTo>
                    <a:pt x="1544" y="2143"/>
                    <a:pt x="1638" y="2080"/>
                    <a:pt x="1764" y="2080"/>
                  </a:cubicBezTo>
                  <a:lnTo>
                    <a:pt x="3497" y="2080"/>
                  </a:lnTo>
                  <a:cubicBezTo>
                    <a:pt x="4253" y="2080"/>
                    <a:pt x="4883" y="2710"/>
                    <a:pt x="4883" y="3466"/>
                  </a:cubicBezTo>
                  <a:cubicBezTo>
                    <a:pt x="4883" y="4096"/>
                    <a:pt x="4474" y="4600"/>
                    <a:pt x="3907" y="4758"/>
                  </a:cubicBezTo>
                  <a:cubicBezTo>
                    <a:pt x="4064" y="5073"/>
                    <a:pt x="4159" y="5482"/>
                    <a:pt x="4159" y="5860"/>
                  </a:cubicBezTo>
                  <a:cubicBezTo>
                    <a:pt x="4159" y="6081"/>
                    <a:pt x="4001" y="6238"/>
                    <a:pt x="3812" y="6238"/>
                  </a:cubicBezTo>
                  <a:cubicBezTo>
                    <a:pt x="3623" y="6238"/>
                    <a:pt x="3466" y="6081"/>
                    <a:pt x="3466" y="5860"/>
                  </a:cubicBezTo>
                  <a:cubicBezTo>
                    <a:pt x="3466" y="4915"/>
                    <a:pt x="2678" y="4128"/>
                    <a:pt x="1733" y="4128"/>
                  </a:cubicBezTo>
                  <a:lnTo>
                    <a:pt x="3466" y="4128"/>
                  </a:lnTo>
                  <a:cubicBezTo>
                    <a:pt x="3844" y="4128"/>
                    <a:pt x="4159" y="3812"/>
                    <a:pt x="4159" y="3434"/>
                  </a:cubicBezTo>
                  <a:cubicBezTo>
                    <a:pt x="4159" y="3025"/>
                    <a:pt x="3844" y="2710"/>
                    <a:pt x="3466" y="2710"/>
                  </a:cubicBezTo>
                  <a:lnTo>
                    <a:pt x="1733" y="2710"/>
                  </a:lnTo>
                  <a:cubicBezTo>
                    <a:pt x="788" y="2710"/>
                    <a:pt x="0" y="3497"/>
                    <a:pt x="0" y="4443"/>
                  </a:cubicBezTo>
                  <a:lnTo>
                    <a:pt x="0" y="5167"/>
                  </a:lnTo>
                  <a:cubicBezTo>
                    <a:pt x="0" y="6112"/>
                    <a:pt x="536" y="6963"/>
                    <a:pt x="1386" y="7372"/>
                  </a:cubicBezTo>
                  <a:lnTo>
                    <a:pt x="1386" y="8318"/>
                  </a:lnTo>
                  <a:cubicBezTo>
                    <a:pt x="977" y="8318"/>
                    <a:pt x="662" y="8633"/>
                    <a:pt x="662" y="9011"/>
                  </a:cubicBezTo>
                  <a:lnTo>
                    <a:pt x="662" y="9389"/>
                  </a:lnTo>
                  <a:cubicBezTo>
                    <a:pt x="662" y="9578"/>
                    <a:pt x="819" y="9735"/>
                    <a:pt x="1008" y="9735"/>
                  </a:cubicBezTo>
                  <a:lnTo>
                    <a:pt x="5860" y="9735"/>
                  </a:lnTo>
                  <a:cubicBezTo>
                    <a:pt x="5923" y="9745"/>
                    <a:pt x="5979" y="9749"/>
                    <a:pt x="6029" y="9749"/>
                  </a:cubicBezTo>
                  <a:cubicBezTo>
                    <a:pt x="6305" y="9749"/>
                    <a:pt x="6396" y="9612"/>
                    <a:pt x="6396" y="9452"/>
                  </a:cubicBezTo>
                  <a:lnTo>
                    <a:pt x="6396" y="9105"/>
                  </a:lnTo>
                  <a:cubicBezTo>
                    <a:pt x="6396" y="8696"/>
                    <a:pt x="6112" y="8381"/>
                    <a:pt x="5702" y="8381"/>
                  </a:cubicBezTo>
                  <a:lnTo>
                    <a:pt x="5702" y="7436"/>
                  </a:lnTo>
                  <a:cubicBezTo>
                    <a:pt x="6522" y="7057"/>
                    <a:pt x="7089" y="6175"/>
                    <a:pt x="7089" y="5230"/>
                  </a:cubicBezTo>
                  <a:lnTo>
                    <a:pt x="7089" y="2143"/>
                  </a:lnTo>
                  <a:cubicBezTo>
                    <a:pt x="7089" y="1733"/>
                    <a:pt x="6774" y="1418"/>
                    <a:pt x="6364" y="1418"/>
                  </a:cubicBezTo>
                  <a:cubicBezTo>
                    <a:pt x="5986" y="1418"/>
                    <a:pt x="5671" y="1733"/>
                    <a:pt x="5671" y="2143"/>
                  </a:cubicBezTo>
                  <a:lnTo>
                    <a:pt x="5671" y="1418"/>
                  </a:lnTo>
                  <a:cubicBezTo>
                    <a:pt x="5671" y="1040"/>
                    <a:pt x="5356" y="725"/>
                    <a:pt x="4946" y="725"/>
                  </a:cubicBezTo>
                  <a:cubicBezTo>
                    <a:pt x="4568" y="725"/>
                    <a:pt x="4253" y="1040"/>
                    <a:pt x="4253" y="1418"/>
                  </a:cubicBezTo>
                  <a:lnTo>
                    <a:pt x="4253" y="725"/>
                  </a:lnTo>
                  <a:cubicBezTo>
                    <a:pt x="4253" y="315"/>
                    <a:pt x="3938" y="0"/>
                    <a:pt x="35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" name="مربع نص 1">
            <a:extLst>
              <a:ext uri="{FF2B5EF4-FFF2-40B4-BE49-F238E27FC236}">
                <a16:creationId xmlns:a16="http://schemas.microsoft.com/office/drawing/2014/main" id="{FB73D312-DAB4-6A46-BA77-929A160B0B62}"/>
              </a:ext>
            </a:extLst>
          </p:cNvPr>
          <p:cNvSpPr txBox="1"/>
          <p:nvPr/>
        </p:nvSpPr>
        <p:spPr>
          <a:xfrm>
            <a:off x="7115298" y="2254074"/>
            <a:ext cx="12795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/>
            <a:r>
              <a:rPr lang="en-US" b="1" i="0" dirty="0">
                <a:solidFill>
                  <a:srgbClr val="00193F"/>
                </a:solidFill>
                <a:effectLst/>
                <a:latin typeface="var(--tm-quaternary-font, 'OSL', 'OSL-fallback', sans-serif)"/>
              </a:rPr>
              <a:t>Jürgen Klopp</a:t>
            </a:r>
          </a:p>
        </p:txBody>
      </p:sp>
      <p:pic>
        <p:nvPicPr>
          <p:cNvPr id="4" name="صورة 3" descr="صورة تحتوي على الوجه الإنساني, شخص, تلبيس, سماء&#10;&#10;تم إنشاء الوصف تلقائياً">
            <a:extLst>
              <a:ext uri="{FF2B5EF4-FFF2-40B4-BE49-F238E27FC236}">
                <a16:creationId xmlns:a16="http://schemas.microsoft.com/office/drawing/2014/main" id="{91FDF0AA-BAB2-F68D-4286-0066286202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5233" y="2571750"/>
            <a:ext cx="1459589" cy="2189383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19337" y="1460584"/>
            <a:ext cx="4487358" cy="2366716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42"/>
          <p:cNvSpPr txBox="1">
            <a:spLocks noGrp="1"/>
          </p:cNvSpPr>
          <p:nvPr>
            <p:ph type="title"/>
          </p:nvPr>
        </p:nvSpPr>
        <p:spPr>
          <a:xfrm>
            <a:off x="337305" y="1849122"/>
            <a:ext cx="4114379" cy="8908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-US" sz="4800" b="1"/>
              <a:t>Thank You</a:t>
            </a:r>
          </a:p>
        </p:txBody>
      </p:sp>
      <p:pic>
        <p:nvPicPr>
          <p:cNvPr id="304" name="Google Shape;304;p42"/>
          <p:cNvPicPr preferRelativeResize="0"/>
          <p:nvPr/>
        </p:nvPicPr>
        <p:blipFill rotWithShape="1">
          <a:blip r:embed="rId4">
            <a:alphaModFix/>
          </a:blip>
          <a:srcRect r="2666"/>
          <a:stretch/>
        </p:blipFill>
        <p:spPr>
          <a:xfrm>
            <a:off x="5262645" y="1356534"/>
            <a:ext cx="657285" cy="588844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42"/>
          <p:cNvSpPr txBox="1">
            <a:spLocks noGrp="1"/>
          </p:cNvSpPr>
          <p:nvPr>
            <p:ph type="subTitle" idx="1"/>
          </p:nvPr>
        </p:nvSpPr>
        <p:spPr>
          <a:xfrm>
            <a:off x="337305" y="2691877"/>
            <a:ext cx="4114379" cy="670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400" b="1" dirty="0">
                <a:solidFill>
                  <a:srgbClr val="6D94CE"/>
                </a:solidFill>
              </a:rPr>
              <a:t>For Your Attention.</a:t>
            </a:r>
            <a:endParaRPr lang="en-US" dirty="0"/>
          </a:p>
        </p:txBody>
      </p:sp>
    </p:spTree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>
          <a:extLst>
            <a:ext uri="{FF2B5EF4-FFF2-40B4-BE49-F238E27FC236}">
              <a16:creationId xmlns:a16="http://schemas.microsoft.com/office/drawing/2014/main" id="{99EA3B90-956A-062F-BFFF-B3877C3C64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6">
            <a:extLst>
              <a:ext uri="{FF2B5EF4-FFF2-40B4-BE49-F238E27FC236}">
                <a16:creationId xmlns:a16="http://schemas.microsoft.com/office/drawing/2014/main" id="{E793CCDB-605C-10EA-98FD-8C00783BB78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81000" y="208462"/>
            <a:ext cx="8183879" cy="1125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b="1" dirty="0"/>
              <a:t>Effective Problem-solving Techinque</a:t>
            </a:r>
            <a:endParaRPr dirty="0"/>
          </a:p>
        </p:txBody>
      </p:sp>
      <p:sp>
        <p:nvSpPr>
          <p:cNvPr id="96" name="Google Shape;96;p16">
            <a:extLst>
              <a:ext uri="{FF2B5EF4-FFF2-40B4-BE49-F238E27FC236}">
                <a16:creationId xmlns:a16="http://schemas.microsoft.com/office/drawing/2014/main" id="{F05B817B-C150-250D-4C91-563DB290135F}"/>
              </a:ext>
            </a:extLst>
          </p:cNvPr>
          <p:cNvSpPr txBox="1">
            <a:spLocks noGrp="1"/>
          </p:cNvSpPr>
          <p:nvPr>
            <p:ph type="title" idx="7"/>
          </p:nvPr>
        </p:nvSpPr>
        <p:spPr>
          <a:xfrm>
            <a:off x="1127228" y="1589738"/>
            <a:ext cx="571771" cy="380986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2000"/>
              <a:t>01</a:t>
            </a:r>
            <a:endParaRPr sz="2000"/>
          </a:p>
        </p:txBody>
      </p:sp>
      <p:sp>
        <p:nvSpPr>
          <p:cNvPr id="97" name="Google Shape;97;p16">
            <a:extLst>
              <a:ext uri="{FF2B5EF4-FFF2-40B4-BE49-F238E27FC236}">
                <a16:creationId xmlns:a16="http://schemas.microsoft.com/office/drawing/2014/main" id="{ED6BEDC5-1158-E5BD-299A-29530D6E0405}"/>
              </a:ext>
            </a:extLst>
          </p:cNvPr>
          <p:cNvSpPr txBox="1">
            <a:spLocks noGrp="1"/>
          </p:cNvSpPr>
          <p:nvPr>
            <p:ph type="subTitle" idx="16"/>
          </p:nvPr>
        </p:nvSpPr>
        <p:spPr>
          <a:xfrm>
            <a:off x="1894938" y="1556431"/>
            <a:ext cx="2821841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1600" dirty="0"/>
              <a:t>Understand the problem </a:t>
            </a:r>
            <a:endParaRPr sz="1600" dirty="0"/>
          </a:p>
        </p:txBody>
      </p:sp>
      <p:sp>
        <p:nvSpPr>
          <p:cNvPr id="98" name="Google Shape;98;p16">
            <a:extLst>
              <a:ext uri="{FF2B5EF4-FFF2-40B4-BE49-F238E27FC236}">
                <a16:creationId xmlns:a16="http://schemas.microsoft.com/office/drawing/2014/main" id="{A4F48C40-2A13-FA56-9232-7779D5A1001A}"/>
              </a:ext>
            </a:extLst>
          </p:cNvPr>
          <p:cNvSpPr txBox="1"/>
          <p:nvPr/>
        </p:nvSpPr>
        <p:spPr>
          <a:xfrm>
            <a:off x="1127228" y="2448388"/>
            <a:ext cx="571771" cy="380986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</a:pPr>
            <a:r>
              <a:rPr lang="en" sz="20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02</a:t>
            </a:r>
            <a:endParaRPr/>
          </a:p>
        </p:txBody>
      </p:sp>
      <p:sp>
        <p:nvSpPr>
          <p:cNvPr id="99" name="Google Shape;99;p16">
            <a:extLst>
              <a:ext uri="{FF2B5EF4-FFF2-40B4-BE49-F238E27FC236}">
                <a16:creationId xmlns:a16="http://schemas.microsoft.com/office/drawing/2014/main" id="{5166F4C6-597F-99C8-B0FB-6CCA5A265997}"/>
              </a:ext>
            </a:extLst>
          </p:cNvPr>
          <p:cNvSpPr txBox="1"/>
          <p:nvPr/>
        </p:nvSpPr>
        <p:spPr>
          <a:xfrm>
            <a:off x="1894938" y="2415081"/>
            <a:ext cx="2539901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</a:pPr>
            <a:r>
              <a:rPr lang="en-US" sz="1600" dirty="0">
                <a:solidFill>
                  <a:schemeClr val="dk1"/>
                </a:solidFill>
                <a:latin typeface="Poppins Medium"/>
                <a:cs typeface="Poppins Medium"/>
                <a:sym typeface="Poppins Medium"/>
              </a:rPr>
              <a:t>Analyze the problem</a:t>
            </a:r>
            <a:endParaRPr lang="en-US" dirty="0"/>
          </a:p>
        </p:txBody>
      </p:sp>
      <p:sp>
        <p:nvSpPr>
          <p:cNvPr id="100" name="Google Shape;100;p16">
            <a:extLst>
              <a:ext uri="{FF2B5EF4-FFF2-40B4-BE49-F238E27FC236}">
                <a16:creationId xmlns:a16="http://schemas.microsoft.com/office/drawing/2014/main" id="{F8A2F740-CEE6-1415-783A-9D5840DAFB85}"/>
              </a:ext>
            </a:extLst>
          </p:cNvPr>
          <p:cNvSpPr txBox="1"/>
          <p:nvPr/>
        </p:nvSpPr>
        <p:spPr>
          <a:xfrm>
            <a:off x="1127228" y="3308022"/>
            <a:ext cx="571771" cy="380986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</a:pPr>
            <a:r>
              <a:rPr lang="en" sz="20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03</a:t>
            </a:r>
            <a:endParaRPr/>
          </a:p>
        </p:txBody>
      </p:sp>
      <p:sp>
        <p:nvSpPr>
          <p:cNvPr id="101" name="Google Shape;101;p16">
            <a:extLst>
              <a:ext uri="{FF2B5EF4-FFF2-40B4-BE49-F238E27FC236}">
                <a16:creationId xmlns:a16="http://schemas.microsoft.com/office/drawing/2014/main" id="{B0EFE77F-5ECB-E015-228A-DEF2287BF710}"/>
              </a:ext>
            </a:extLst>
          </p:cNvPr>
          <p:cNvSpPr txBox="1"/>
          <p:nvPr/>
        </p:nvSpPr>
        <p:spPr>
          <a:xfrm>
            <a:off x="1894939" y="3241408"/>
            <a:ext cx="2737022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Prepare a solution plan</a:t>
            </a:r>
            <a:endParaRPr sz="1600" dirty="0">
              <a:solidFill>
                <a:schemeClr val="dk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02" name="Google Shape;102;p16">
            <a:extLst>
              <a:ext uri="{FF2B5EF4-FFF2-40B4-BE49-F238E27FC236}">
                <a16:creationId xmlns:a16="http://schemas.microsoft.com/office/drawing/2014/main" id="{5C3E4D08-B061-0151-9C61-37E971C7DFDB}"/>
              </a:ext>
            </a:extLst>
          </p:cNvPr>
          <p:cNvSpPr txBox="1"/>
          <p:nvPr/>
        </p:nvSpPr>
        <p:spPr>
          <a:xfrm>
            <a:off x="5168533" y="1589738"/>
            <a:ext cx="571771" cy="380986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</a:pPr>
            <a:r>
              <a:rPr lang="en" sz="20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04</a:t>
            </a:r>
            <a:endParaRPr/>
          </a:p>
        </p:txBody>
      </p:sp>
      <p:sp>
        <p:nvSpPr>
          <p:cNvPr id="103" name="Google Shape;103;p16">
            <a:extLst>
              <a:ext uri="{FF2B5EF4-FFF2-40B4-BE49-F238E27FC236}">
                <a16:creationId xmlns:a16="http://schemas.microsoft.com/office/drawing/2014/main" id="{3CBEFAE1-A7D4-EAD6-330C-015430152E5A}"/>
              </a:ext>
            </a:extLst>
          </p:cNvPr>
          <p:cNvSpPr txBox="1"/>
          <p:nvPr/>
        </p:nvSpPr>
        <p:spPr>
          <a:xfrm>
            <a:off x="5789400" y="1477075"/>
            <a:ext cx="2599200" cy="6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28600" lvl="0" indent="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Debagging the code</a:t>
            </a:r>
            <a:endParaRPr lang="en-US" sz="1500" dirty="0"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04" name="Google Shape;104;p16">
            <a:extLst>
              <a:ext uri="{FF2B5EF4-FFF2-40B4-BE49-F238E27FC236}">
                <a16:creationId xmlns:a16="http://schemas.microsoft.com/office/drawing/2014/main" id="{3969608D-73E1-3C3F-A80B-99F6503A04C0}"/>
              </a:ext>
            </a:extLst>
          </p:cNvPr>
          <p:cNvSpPr txBox="1"/>
          <p:nvPr/>
        </p:nvSpPr>
        <p:spPr>
          <a:xfrm>
            <a:off x="5168532" y="2448388"/>
            <a:ext cx="571771" cy="380986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</a:pPr>
            <a:r>
              <a:rPr lang="en" sz="20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05</a:t>
            </a:r>
            <a:endParaRPr/>
          </a:p>
        </p:txBody>
      </p:sp>
      <p:sp>
        <p:nvSpPr>
          <p:cNvPr id="105" name="Google Shape;105;p16">
            <a:extLst>
              <a:ext uri="{FF2B5EF4-FFF2-40B4-BE49-F238E27FC236}">
                <a16:creationId xmlns:a16="http://schemas.microsoft.com/office/drawing/2014/main" id="{F6D4B986-8A3A-02A7-ABB4-7A8AC472950B}"/>
              </a:ext>
            </a:extLst>
          </p:cNvPr>
          <p:cNvSpPr txBox="1"/>
          <p:nvPr/>
        </p:nvSpPr>
        <p:spPr>
          <a:xfrm>
            <a:off x="5936243" y="2415081"/>
            <a:ext cx="23055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</a:pPr>
            <a:r>
              <a:rPr lang="en-US" sz="1500" dirty="0">
                <a:solidFill>
                  <a:schemeClr val="dk1"/>
                </a:solidFill>
                <a:latin typeface="Poppins Medium"/>
                <a:cs typeface="Poppins Medium"/>
                <a:sym typeface="Poppins Medium"/>
              </a:rPr>
              <a:t>Find solutions online</a:t>
            </a:r>
            <a:endParaRPr lang="en-US" sz="1300" dirty="0"/>
          </a:p>
        </p:txBody>
      </p:sp>
      <p:pic>
        <p:nvPicPr>
          <p:cNvPr id="3" name="صورة 2" descr="صورة تحتوي على الرسومات, رمز, فن, أبيض&#10;&#10;تم إنشاء الوصف تلقائياً">
            <a:extLst>
              <a:ext uri="{FF2B5EF4-FFF2-40B4-BE49-F238E27FC236}">
                <a16:creationId xmlns:a16="http://schemas.microsoft.com/office/drawing/2014/main" id="{9FD68B21-BBCC-21F7-986D-D65F90A640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287" y="1554698"/>
            <a:ext cx="414972" cy="449333"/>
          </a:xfrm>
          <a:prstGeom prst="rect">
            <a:avLst/>
          </a:prstGeom>
        </p:spPr>
      </p:pic>
      <p:pic>
        <p:nvPicPr>
          <p:cNvPr id="4" name="صورة 3" descr="صورة تحتوي على الرسومات, رمز, فن, أبيض&#10;&#10;تم إنشاء الوصف تلقائياً">
            <a:extLst>
              <a:ext uri="{FF2B5EF4-FFF2-40B4-BE49-F238E27FC236}">
                <a16:creationId xmlns:a16="http://schemas.microsoft.com/office/drawing/2014/main" id="{B9AA29AA-4F14-0F39-26B0-9B81C6ABA8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1961" y="1554698"/>
            <a:ext cx="414972" cy="449333"/>
          </a:xfrm>
          <a:prstGeom prst="rect">
            <a:avLst/>
          </a:prstGeom>
        </p:spPr>
      </p:pic>
      <p:pic>
        <p:nvPicPr>
          <p:cNvPr id="14" name="صورة 13" descr="صورة تحتوي على دائرة, أسود وأبيض, أسود&#10;&#10;تم إنشاء الوصف تلقائياً">
            <a:extLst>
              <a:ext uri="{FF2B5EF4-FFF2-40B4-BE49-F238E27FC236}">
                <a16:creationId xmlns:a16="http://schemas.microsoft.com/office/drawing/2014/main" id="{1289D003-C2AC-4FFD-45D6-D71945C885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316" y="2382409"/>
            <a:ext cx="512943" cy="512943"/>
          </a:xfrm>
          <a:prstGeom prst="rect">
            <a:avLst/>
          </a:prstGeom>
        </p:spPr>
      </p:pic>
      <p:pic>
        <p:nvPicPr>
          <p:cNvPr id="18" name="صورة 17" descr="صورة تحتوي على أسود, الظلام&#10;&#10;تم إنشاء الوصف تلقائياً">
            <a:extLst>
              <a:ext uri="{FF2B5EF4-FFF2-40B4-BE49-F238E27FC236}">
                <a16:creationId xmlns:a16="http://schemas.microsoft.com/office/drawing/2014/main" id="{C62E295E-6B67-0932-44EF-9D8F7D8C8D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646" y="3308022"/>
            <a:ext cx="372253" cy="372253"/>
          </a:xfrm>
          <a:prstGeom prst="rect">
            <a:avLst/>
          </a:prstGeom>
        </p:spPr>
      </p:pic>
      <p:pic>
        <p:nvPicPr>
          <p:cNvPr id="20" name="صورة 19" descr="صورة تحتوي على أسود, الظلام&#10;&#10;تم إنشاء الوصف تلقائياً">
            <a:extLst>
              <a:ext uri="{FF2B5EF4-FFF2-40B4-BE49-F238E27FC236}">
                <a16:creationId xmlns:a16="http://schemas.microsoft.com/office/drawing/2014/main" id="{819C96CB-E67A-B22A-1613-71243F3CF4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06832" y="2453710"/>
            <a:ext cx="414972" cy="414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25115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" grpId="0" build="p"/>
      <p:bldP spid="99" grpId="0"/>
      <p:bldP spid="101" grpId="0"/>
      <p:bldP spid="103" grpId="0"/>
      <p:bldP spid="10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3"/>
          <p:cNvSpPr txBox="1">
            <a:spLocks noGrp="1"/>
          </p:cNvSpPr>
          <p:nvPr>
            <p:ph type="title"/>
          </p:nvPr>
        </p:nvSpPr>
        <p:spPr>
          <a:xfrm>
            <a:off x="713225" y="2513550"/>
            <a:ext cx="3858900" cy="6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</a:pPr>
            <a:r>
              <a:rPr lang="en-US" sz="2800" dirty="0">
                <a:solidFill>
                  <a:schemeClr val="dk1"/>
                </a:solidFill>
                <a:latin typeface="Poppins Medium"/>
                <a:cs typeface="Poppins Medium"/>
                <a:sym typeface="Poppins Medium"/>
              </a:rPr>
              <a:t>Simple problems</a:t>
            </a:r>
            <a:endParaRPr lang="en-US" sz="900" dirty="0"/>
          </a:p>
        </p:txBody>
      </p:sp>
      <p:sp>
        <p:nvSpPr>
          <p:cNvPr id="155" name="Google Shape;155;p23"/>
          <p:cNvSpPr txBox="1">
            <a:spLocks noGrp="1"/>
          </p:cNvSpPr>
          <p:nvPr>
            <p:ph type="title" idx="2"/>
          </p:nvPr>
        </p:nvSpPr>
        <p:spPr>
          <a:xfrm>
            <a:off x="713225" y="1378650"/>
            <a:ext cx="1080300" cy="915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 sz="5800"/>
              <a:t>02</a:t>
            </a:r>
            <a:endParaRPr sz="5800"/>
          </a:p>
        </p:txBody>
      </p:sp>
      <p:pic>
        <p:nvPicPr>
          <p:cNvPr id="157" name="Google Shape;157;p23"/>
          <p:cNvPicPr preferRelativeResize="0"/>
          <p:nvPr/>
        </p:nvPicPr>
        <p:blipFill rotWithShape="1">
          <a:blip r:embed="rId3">
            <a:alphaModFix/>
          </a:blip>
          <a:srcRect t="9256" b="9256"/>
          <a:stretch/>
        </p:blipFill>
        <p:spPr>
          <a:xfrm>
            <a:off x="4760825" y="854963"/>
            <a:ext cx="4213600" cy="3433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8"/>
          <p:cNvSpPr txBox="1">
            <a:spLocks noGrp="1"/>
          </p:cNvSpPr>
          <p:nvPr>
            <p:ph type="title"/>
          </p:nvPr>
        </p:nvSpPr>
        <p:spPr>
          <a:xfrm>
            <a:off x="720000" y="521225"/>
            <a:ext cx="4046872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b="1" dirty="0"/>
              <a:t>Problem 1</a:t>
            </a:r>
          </a:p>
        </p:txBody>
      </p:sp>
      <p:sp>
        <p:nvSpPr>
          <p:cNvPr id="119" name="Google Shape;119;p18"/>
          <p:cNvSpPr txBox="1">
            <a:spLocks noGrp="1"/>
          </p:cNvSpPr>
          <p:nvPr>
            <p:ph type="subTitle" idx="1"/>
          </p:nvPr>
        </p:nvSpPr>
        <p:spPr>
          <a:xfrm>
            <a:off x="720000" y="1139288"/>
            <a:ext cx="7929325" cy="1424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/>
            <a:r>
              <a:rPr lang="en-US" b="1" i="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Helvetica Neue"/>
              </a:rPr>
              <a:t>Input</a:t>
            </a:r>
          </a:p>
          <a:p>
            <a:pPr algn="l"/>
            <a:r>
              <a:rPr lang="en-US" b="0" i="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Helvetica Neue"/>
              </a:rPr>
              <a:t>Only one line containing the following space-separated values: </a:t>
            </a:r>
            <a:r>
              <a:rPr lang="en-US" b="1" i="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Helvetica Neue"/>
              </a:rPr>
              <a:t>int, long </a:t>
            </a:r>
            <a:r>
              <a:rPr lang="en-US" b="1" i="0" dirty="0" err="1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Helvetica Neue"/>
              </a:rPr>
              <a:t>long</a:t>
            </a:r>
            <a:r>
              <a:rPr lang="en-US" b="1" i="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Helvetica Neue"/>
              </a:rPr>
              <a:t> , char, float</a:t>
            </a:r>
            <a:r>
              <a:rPr lang="en-US" b="0" i="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Helvetica Neue"/>
              </a:rPr>
              <a:t> and </a:t>
            </a:r>
            <a:r>
              <a:rPr lang="en-US" b="1" i="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Helvetica Neue"/>
              </a:rPr>
              <a:t>double</a:t>
            </a:r>
            <a:r>
              <a:rPr lang="en-US" b="0" i="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Helvetica Neue"/>
              </a:rPr>
              <a:t> respectively.</a:t>
            </a:r>
          </a:p>
          <a:p>
            <a:pPr algn="l"/>
            <a:r>
              <a:rPr lang="en-US" b="1" i="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Helvetica Neue"/>
              </a:rPr>
              <a:t>Output</a:t>
            </a:r>
          </a:p>
          <a:p>
            <a:pPr algn="l"/>
            <a:r>
              <a:rPr lang="en-US" b="0" i="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Helvetica Neue"/>
              </a:rPr>
              <a:t>Print each element on a </a:t>
            </a:r>
            <a:r>
              <a:rPr lang="en-US" b="1" i="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Helvetica Neue"/>
              </a:rPr>
              <a:t>new line</a:t>
            </a:r>
            <a:r>
              <a:rPr lang="en-US" b="0" i="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Helvetica Neue"/>
              </a:rPr>
              <a:t> in the same order it was received as input.</a:t>
            </a:r>
          </a:p>
        </p:txBody>
      </p:sp>
      <p:graphicFrame>
        <p:nvGraphicFramePr>
          <p:cNvPr id="2" name="جدول 1">
            <a:extLst>
              <a:ext uri="{FF2B5EF4-FFF2-40B4-BE49-F238E27FC236}">
                <a16:creationId xmlns:a16="http://schemas.microsoft.com/office/drawing/2014/main" id="{4D5B6DFA-6487-2284-5F4E-16766868E5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1683853"/>
              </p:ext>
            </p:extLst>
          </p:nvPr>
        </p:nvGraphicFramePr>
        <p:xfrm>
          <a:off x="1161960" y="3159235"/>
          <a:ext cx="4548572" cy="1463040"/>
        </p:xfrm>
        <a:graphic>
          <a:graphicData uri="http://schemas.openxmlformats.org/drawingml/2006/table">
            <a:tbl>
              <a:tblPr firstRow="1" bandRow="1">
                <a:tableStyleId>{84E11350-E59A-474B-BBC2-550DA754A74B}</a:tableStyleId>
              </a:tblPr>
              <a:tblGrid>
                <a:gridCol w="4548572">
                  <a:extLst>
                    <a:ext uri="{9D8B030D-6E8A-4147-A177-3AD203B41FA5}">
                      <a16:colId xmlns:a16="http://schemas.microsoft.com/office/drawing/2014/main" val="3377382502"/>
                    </a:ext>
                  </a:extLst>
                </a:gridCol>
              </a:tblGrid>
              <a:tr h="24206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</a:rPr>
                        <a:t>3   12345678912345   a   334.23   14049.30493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5639648"/>
                  </a:ext>
                </a:extLst>
              </a:tr>
              <a:tr h="1045100">
                <a:tc>
                  <a:txBody>
                    <a:bodyPr/>
                    <a:lstStyle/>
                    <a:p>
                      <a:r>
                        <a:rPr lang="pt-BR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</a:rPr>
                        <a:t>3</a:t>
                      </a:r>
                    </a:p>
                    <a:p>
                      <a:r>
                        <a:rPr lang="pt-BR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</a:rPr>
                        <a:t>12345678912345</a:t>
                      </a:r>
                    </a:p>
                    <a:p>
                      <a:r>
                        <a:rPr lang="pt-BR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</a:rPr>
                        <a:t>a</a:t>
                      </a:r>
                    </a:p>
                    <a:p>
                      <a:r>
                        <a:rPr lang="pt-BR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</a:rPr>
                        <a:t>334.23</a:t>
                      </a:r>
                    </a:p>
                    <a:p>
                      <a:r>
                        <a:rPr lang="pt-BR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</a:rPr>
                        <a:t>14049.3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3889157"/>
                  </a:ext>
                </a:extLst>
              </a:tr>
            </a:tbl>
          </a:graphicData>
        </a:graphic>
      </p:graphicFrame>
      <p:sp>
        <p:nvSpPr>
          <p:cNvPr id="3" name="مربع نص 2">
            <a:extLst>
              <a:ext uri="{FF2B5EF4-FFF2-40B4-BE49-F238E27FC236}">
                <a16:creationId xmlns:a16="http://schemas.microsoft.com/office/drawing/2014/main" id="{DD890C95-E973-B45F-F500-7925F851E294}"/>
              </a:ext>
            </a:extLst>
          </p:cNvPr>
          <p:cNvSpPr txBox="1"/>
          <p:nvPr/>
        </p:nvSpPr>
        <p:spPr>
          <a:xfrm>
            <a:off x="720000" y="2690617"/>
            <a:ext cx="2136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Test </a:t>
            </a:r>
            <a:r>
              <a:rPr lang="en-US" sz="18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cases</a:t>
            </a:r>
            <a:endParaRPr lang="en-US" sz="1600" dirty="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9" grpId="0" build="p"/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8C5A5022-44FA-3E88-6C4A-EE73EB9B1D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550" y="386319"/>
            <a:ext cx="7710900" cy="572700"/>
          </a:xfrm>
        </p:spPr>
        <p:txBody>
          <a:bodyPr/>
          <a:lstStyle/>
          <a:p>
            <a:r>
              <a:rPr lang="en-US" dirty="0"/>
              <a:t>code</a:t>
            </a:r>
          </a:p>
        </p:txBody>
      </p:sp>
    </p:spTree>
    <p:extLst>
      <p:ext uri="{BB962C8B-B14F-4D97-AF65-F5344CB8AC3E}">
        <p14:creationId xmlns:p14="http://schemas.microsoft.com/office/powerpoint/2010/main" val="1975519856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E26A3228-0AC2-E9B3-5773-3F7D89F331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521225"/>
            <a:ext cx="2150616" cy="572700"/>
          </a:xfrm>
        </p:spPr>
        <p:txBody>
          <a:bodyPr/>
          <a:lstStyle/>
          <a:p>
            <a:r>
              <a:rPr lang="en-US" dirty="0"/>
              <a:t>Problem 2</a:t>
            </a:r>
          </a:p>
        </p:txBody>
      </p:sp>
      <p:sp>
        <p:nvSpPr>
          <p:cNvPr id="3" name="عنوان فرعي 2">
            <a:extLst>
              <a:ext uri="{FF2B5EF4-FFF2-40B4-BE49-F238E27FC236}">
                <a16:creationId xmlns:a16="http://schemas.microsoft.com/office/drawing/2014/main" id="{6D27C4C6-BC8D-75E0-90BD-6A39624503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0000" y="1009438"/>
            <a:ext cx="8251614" cy="2018575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</a:rPr>
              <a:t>Given four numbers A, B, C and D. Print the result of the following equation :X = (A * B) - (C * D).</a:t>
            </a:r>
          </a:p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</a:rPr>
              <a:t>Input</a:t>
            </a:r>
          </a:p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</a:rPr>
              <a:t>Only one line containing 4 separated numbers A, B, C and D ( - 105  ≤  A, B, C, D  ≤  105).</a:t>
            </a:r>
          </a:p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</a:rPr>
              <a:t>Output</a:t>
            </a:r>
          </a:p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</a:rPr>
              <a:t>Print "Difference  =  " without quotes followed by the equation result.</a:t>
            </a:r>
          </a:p>
        </p:txBody>
      </p:sp>
      <p:sp>
        <p:nvSpPr>
          <p:cNvPr id="4" name="مربع نص 3">
            <a:extLst>
              <a:ext uri="{FF2B5EF4-FFF2-40B4-BE49-F238E27FC236}">
                <a16:creationId xmlns:a16="http://schemas.microsoft.com/office/drawing/2014/main" id="{B2352655-D043-ECA9-116D-E4CA5F13EDE6}"/>
              </a:ext>
            </a:extLst>
          </p:cNvPr>
          <p:cNvSpPr txBox="1"/>
          <p:nvPr/>
        </p:nvSpPr>
        <p:spPr>
          <a:xfrm>
            <a:off x="720000" y="3177672"/>
            <a:ext cx="20236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Test cases</a:t>
            </a:r>
          </a:p>
        </p:txBody>
      </p:sp>
      <p:graphicFrame>
        <p:nvGraphicFramePr>
          <p:cNvPr id="5" name="جدول 4">
            <a:extLst>
              <a:ext uri="{FF2B5EF4-FFF2-40B4-BE49-F238E27FC236}">
                <a16:creationId xmlns:a16="http://schemas.microsoft.com/office/drawing/2014/main" id="{A0972463-C0B2-381B-9479-408649169B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6779312"/>
              </p:ext>
            </p:extLst>
          </p:nvPr>
        </p:nvGraphicFramePr>
        <p:xfrm>
          <a:off x="1004813" y="3763222"/>
          <a:ext cx="1580990" cy="741680"/>
        </p:xfrm>
        <a:graphic>
          <a:graphicData uri="http://schemas.openxmlformats.org/drawingml/2006/table">
            <a:tbl>
              <a:tblPr firstRow="1" bandRow="1">
                <a:tableStyleId>{84E11350-E59A-474B-BBC2-550DA754A74B}</a:tableStyleId>
              </a:tblPr>
              <a:tblGrid>
                <a:gridCol w="1580990">
                  <a:extLst>
                    <a:ext uri="{9D8B030D-6E8A-4147-A177-3AD203B41FA5}">
                      <a16:colId xmlns:a16="http://schemas.microsoft.com/office/drawing/2014/main" val="41601562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</a:rPr>
                        <a:t>1 2 3 4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27922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</a:rPr>
                        <a:t>Difference = -10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5907779"/>
                  </a:ext>
                </a:extLst>
              </a:tr>
            </a:tbl>
          </a:graphicData>
        </a:graphic>
      </p:graphicFrame>
      <p:graphicFrame>
        <p:nvGraphicFramePr>
          <p:cNvPr id="6" name="جدول 5">
            <a:extLst>
              <a:ext uri="{FF2B5EF4-FFF2-40B4-BE49-F238E27FC236}">
                <a16:creationId xmlns:a16="http://schemas.microsoft.com/office/drawing/2014/main" id="{6ED256AC-C9BF-3C05-A30B-24D6BB07BB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37287"/>
              </p:ext>
            </p:extLst>
          </p:nvPr>
        </p:nvGraphicFramePr>
        <p:xfrm>
          <a:off x="3703819" y="3763222"/>
          <a:ext cx="1736361" cy="741680"/>
        </p:xfrm>
        <a:graphic>
          <a:graphicData uri="http://schemas.openxmlformats.org/drawingml/2006/table">
            <a:tbl>
              <a:tblPr firstRow="1" bandRow="1">
                <a:tableStyleId>{84E11350-E59A-474B-BBC2-550DA754A74B}</a:tableStyleId>
              </a:tblPr>
              <a:tblGrid>
                <a:gridCol w="1736361">
                  <a:extLst>
                    <a:ext uri="{9D8B030D-6E8A-4147-A177-3AD203B41FA5}">
                      <a16:colId xmlns:a16="http://schemas.microsoft.com/office/drawing/2014/main" val="16899850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</a:rPr>
                        <a:t>4 5 2 3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9093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</a:rPr>
                        <a:t>Difference = 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3660948"/>
                  </a:ext>
                </a:extLst>
              </a:tr>
            </a:tbl>
          </a:graphicData>
        </a:graphic>
      </p:graphicFrame>
      <p:graphicFrame>
        <p:nvGraphicFramePr>
          <p:cNvPr id="7" name="جدول 6">
            <a:extLst>
              <a:ext uri="{FF2B5EF4-FFF2-40B4-BE49-F238E27FC236}">
                <a16:creationId xmlns:a16="http://schemas.microsoft.com/office/drawing/2014/main" id="{A4FEBF16-FC21-2103-8711-F019C15E66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3395762"/>
              </p:ext>
            </p:extLst>
          </p:nvPr>
        </p:nvGraphicFramePr>
        <p:xfrm>
          <a:off x="6538210" y="3763222"/>
          <a:ext cx="1676400" cy="741680"/>
        </p:xfrm>
        <a:graphic>
          <a:graphicData uri="http://schemas.openxmlformats.org/drawingml/2006/table">
            <a:tbl>
              <a:tblPr firstRow="1" bandRow="1">
                <a:tableStyleId>{84E11350-E59A-474B-BBC2-550DA754A74B}</a:tableStyleId>
              </a:tblPr>
              <a:tblGrid>
                <a:gridCol w="1676400">
                  <a:extLst>
                    <a:ext uri="{9D8B030D-6E8A-4147-A177-3AD203B41FA5}">
                      <a16:colId xmlns:a16="http://schemas.microsoft.com/office/drawing/2014/main" val="32888285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</a:rPr>
                        <a:t>2 3 4 5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84177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</a:rPr>
                        <a:t>Difference = -14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41137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9654373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12C377-2572-CADD-42BD-4ED53241CC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DE501B42-10C1-20ED-DEC8-C8499F4561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550" y="386319"/>
            <a:ext cx="7710900" cy="572700"/>
          </a:xfrm>
        </p:spPr>
        <p:txBody>
          <a:bodyPr/>
          <a:lstStyle/>
          <a:p>
            <a:r>
              <a:rPr lang="en-US" dirty="0"/>
              <a:t>code</a:t>
            </a:r>
          </a:p>
        </p:txBody>
      </p:sp>
    </p:spTree>
    <p:extLst>
      <p:ext uri="{BB962C8B-B14F-4D97-AF65-F5344CB8AC3E}">
        <p14:creationId xmlns:p14="http://schemas.microsoft.com/office/powerpoint/2010/main" val="1594925072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Analytical Epidemiology - Master of Science in Epidemiology by Slidesgo">
  <a:themeElements>
    <a:clrScheme name="Simple Light">
      <a:dk1>
        <a:srgbClr val="091F5B"/>
      </a:dk1>
      <a:lt1>
        <a:srgbClr val="6F96D1"/>
      </a:lt1>
      <a:dk2>
        <a:srgbClr val="EDF0F5"/>
      </a:dk2>
      <a:lt2>
        <a:srgbClr val="F8F4F0"/>
      </a:lt2>
      <a:accent1>
        <a:srgbClr val="F2F1DF"/>
      </a:accent1>
      <a:accent2>
        <a:srgbClr val="D0E4FF"/>
      </a:accent2>
      <a:accent3>
        <a:srgbClr val="BAD6EB"/>
      </a:accent3>
      <a:accent4>
        <a:srgbClr val="344EAD"/>
      </a:accent4>
      <a:accent5>
        <a:srgbClr val="AEA0A0"/>
      </a:accent5>
      <a:accent6>
        <a:srgbClr val="ECE1E0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613</TotalTime>
  <Words>865</Words>
  <Application>Microsoft Office PowerPoint</Application>
  <PresentationFormat>عرض على الشاشة (16:9)</PresentationFormat>
  <Paragraphs>216</Paragraphs>
  <Slides>34</Slides>
  <Notes>13</Notes>
  <HiddenSlides>0</HiddenSlides>
  <MMClips>0</MMClips>
  <ScaleCrop>false</ScaleCrop>
  <HeadingPairs>
    <vt:vector size="6" baseType="variant">
      <vt:variant>
        <vt:lpstr>الخطوط المستخدمة</vt:lpstr>
      </vt:variant>
      <vt:variant>
        <vt:i4>15</vt:i4>
      </vt:variant>
      <vt:variant>
        <vt:lpstr>نسق</vt:lpstr>
      </vt:variant>
      <vt:variant>
        <vt:i4>1</vt:i4>
      </vt:variant>
      <vt:variant>
        <vt:lpstr>عناوين الشرائح</vt:lpstr>
      </vt:variant>
      <vt:variant>
        <vt:i4>34</vt:i4>
      </vt:variant>
    </vt:vector>
  </HeadingPairs>
  <TitlesOfParts>
    <vt:vector size="50" baseType="lpstr">
      <vt:lpstr>Arial</vt:lpstr>
      <vt:lpstr>Roboto Mono</vt:lpstr>
      <vt:lpstr>Roboto Mono Medium</vt:lpstr>
      <vt:lpstr>var(--tm-quaternary-font, 'OSL', 'OSL-fallback', sans-serif)</vt:lpstr>
      <vt:lpstr>Anaheim</vt:lpstr>
      <vt:lpstr>Bahnschrift SemiLight Condensed</vt:lpstr>
      <vt:lpstr>Calibri</vt:lpstr>
      <vt:lpstr>Nunito Light</vt:lpstr>
      <vt:lpstr>times new roman</vt:lpstr>
      <vt:lpstr>Poppins</vt:lpstr>
      <vt:lpstr>Open Sans</vt:lpstr>
      <vt:lpstr>Roboto</vt:lpstr>
      <vt:lpstr>Helvetica Neue</vt:lpstr>
      <vt:lpstr>Lato</vt:lpstr>
      <vt:lpstr>Poppins Medium</vt:lpstr>
      <vt:lpstr>Analytical Epidemiology - Master of Science in Epidemiology by Slidesgo</vt:lpstr>
      <vt:lpstr>Practice</vt:lpstr>
      <vt:lpstr>CONTENT</vt:lpstr>
      <vt:lpstr>Revision   </vt:lpstr>
      <vt:lpstr>Effective Problem-solving Techinque</vt:lpstr>
      <vt:lpstr>Simple problems</vt:lpstr>
      <vt:lpstr>Problem 1</vt:lpstr>
      <vt:lpstr>code</vt:lpstr>
      <vt:lpstr>Problem 2</vt:lpstr>
      <vt:lpstr>code</vt:lpstr>
      <vt:lpstr>Up solve  Assignment</vt:lpstr>
      <vt:lpstr>Casting</vt:lpstr>
      <vt:lpstr>code</vt:lpstr>
      <vt:lpstr>code</vt:lpstr>
      <vt:lpstr>ASCII Table</vt:lpstr>
      <vt:lpstr>code</vt:lpstr>
      <vt:lpstr>عرض تقديمي في PowerPoint</vt:lpstr>
      <vt:lpstr>code</vt:lpstr>
      <vt:lpstr>code</vt:lpstr>
      <vt:lpstr>عرض تقديمي في PowerPoint</vt:lpstr>
      <vt:lpstr>code</vt:lpstr>
      <vt:lpstr>Problems with new idea</vt:lpstr>
      <vt:lpstr>Problem 3</vt:lpstr>
      <vt:lpstr>عرض تقديمي في PowerPoint</vt:lpstr>
      <vt:lpstr>عرض تقديمي في PowerPoint</vt:lpstr>
      <vt:lpstr>code</vt:lpstr>
      <vt:lpstr>Problem 5</vt:lpstr>
      <vt:lpstr>عرض تقديمي في PowerPoint</vt:lpstr>
      <vt:lpstr>code</vt:lpstr>
      <vt:lpstr>Hard problems</vt:lpstr>
      <vt:lpstr>Problem 6</vt:lpstr>
      <vt:lpstr>عرض تقديمي في PowerPoint</vt:lpstr>
      <vt:lpstr>code</vt:lpstr>
      <vt:lpstr>عرض تقديمي في PowerPoint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marwan</cp:lastModifiedBy>
  <cp:revision>6</cp:revision>
  <dcterms:modified xsi:type="dcterms:W3CDTF">2024-11-24T00:23:51Z</dcterms:modified>
</cp:coreProperties>
</file>